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9" r:id="rId7"/>
    <p:sldId id="270" r:id="rId8"/>
    <p:sldId id="271" r:id="rId9"/>
    <p:sldId id="272" r:id="rId10"/>
    <p:sldId id="267" r:id="rId11"/>
    <p:sldId id="262" r:id="rId12"/>
    <p:sldId id="263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89628" autoAdjust="0"/>
  </p:normalViewPr>
  <p:slideViewPr>
    <p:cSldViewPr snapToGrid="0" snapToObjects="1">
      <p:cViewPr varScale="1">
        <p:scale>
          <a:sx n="69" d="100"/>
          <a:sy n="69" d="100"/>
        </p:scale>
        <p:origin x="178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FDD44-7B51-944F-B50D-F9493244918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18803-B4E9-2D43-801E-AC692F4B8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57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00922-73CB-0B4B-BD94-BF6091DCEBC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9A06E-CF51-AC4A-A48F-1C5B9CBC1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6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9A06E-CF51-AC4A-A48F-1C5B9CBC1E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7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A676-4093-C043-9EBB-3AAA0C04C449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7017-B25A-2C4A-AC60-8DE120A83F08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256C-5F40-1544-9764-B209E777522C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12289"/>
            <a:ext cx="8957187" cy="685801"/>
          </a:xfrm>
        </p:spPr>
        <p:txBody>
          <a:bodyPr>
            <a:normAutofit/>
          </a:bodyPr>
          <a:lstStyle>
            <a:lvl1pPr algn="l">
              <a:defRPr sz="3200" b="1" baseline="0">
                <a:latin typeface="Cambria" panose="02040503050406030204" pitchFamily="18" charset="0"/>
                <a:ea typeface="新細明體-ExtB" panose="02020500000000000000" pitchFamily="18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49" y="894735"/>
            <a:ext cx="8883444" cy="5742039"/>
          </a:xfrm>
        </p:spPr>
        <p:txBody>
          <a:bodyPr/>
          <a:lstStyle>
            <a:lvl1pPr>
              <a:defRPr sz="2400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 sz="2400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 sz="2400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 sz="2400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 sz="2400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0374" y="6636774"/>
            <a:ext cx="373626" cy="208937"/>
          </a:xfrm>
        </p:spPr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285F-EA9C-D049-9E50-978D17E25156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DC24-6EC5-A64B-83EB-EF12390BB2F1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A53-0E1C-E046-A462-344266DAB501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A2E3-397E-B147-BAE2-FAAB71D89D43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449-12DC-1249-85D6-149C8ED895A4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3847-1590-0B40-AE1E-D3036327AC36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9E4A-E8E0-DC45-9D49-3D941FC048DC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5239-6CBD-634C-B151-C24139F5C6B3}" type="datetime1">
              <a:rPr lang="zh-TW" altLang="en-US" smtClean="0"/>
              <a:pPr/>
              <a:t>2018/7/6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F876B-8C7F-7D49-8371-C988C850D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5821"/>
            <a:ext cx="8956719" cy="3103178"/>
          </a:xfrm>
        </p:spPr>
        <p:txBody>
          <a:bodyPr>
            <a:normAutofit/>
          </a:bodyPr>
          <a:lstStyle/>
          <a:p>
            <a:r>
              <a:rPr lang="en-US" dirty="0"/>
              <a:t>107學年「佛教行持」課程結合書院生活教育實施方案</a:t>
            </a:r>
            <a:br>
              <a:rPr lang="en-US" dirty="0"/>
            </a:br>
            <a:r>
              <a:rPr lang="en-US" dirty="0"/>
              <a:t>2018 “Buddhist Practice“ Course with the implementation of College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5213" y="3993930"/>
            <a:ext cx="7777655" cy="216288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報告人：郭朝順主任</a:t>
            </a:r>
            <a:endParaRPr lang="en-US" altLang="zh-TW" dirty="0"/>
          </a:p>
          <a:p>
            <a:r>
              <a:rPr lang="en-US" altLang="zh-TW" dirty="0"/>
              <a:t>Prof. </a:t>
            </a:r>
            <a:r>
              <a:rPr lang="en-US" altLang="zh-TW" dirty="0" err="1"/>
              <a:t>Kuo</a:t>
            </a:r>
            <a:r>
              <a:rPr lang="en-US" altLang="zh-TW" dirty="0"/>
              <a:t> (Chair of DBS)</a:t>
            </a:r>
          </a:p>
          <a:p>
            <a:r>
              <a:rPr lang="en-US" dirty="0"/>
              <a:t>2018</a:t>
            </a:r>
            <a:r>
              <a:rPr lang="en-US" altLang="zh-TW" dirty="0"/>
              <a:t>/6/20</a:t>
            </a:r>
          </a:p>
          <a:p>
            <a:r>
              <a:rPr lang="zh-TW" altLang="en-US" dirty="0"/>
              <a:t>佛教學院全院集合</a:t>
            </a:r>
            <a:endParaRPr 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E42DEDE-BE4F-4D36-9802-466FE095232D}"/>
              </a:ext>
            </a:extLst>
          </p:cNvPr>
          <p:cNvSpPr txBox="1"/>
          <p:nvPr/>
        </p:nvSpPr>
        <p:spPr>
          <a:xfrm>
            <a:off x="6289487" y="6209013"/>
            <a:ext cx="299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2">
                    <a:lumMod val="25000"/>
                  </a:schemeClr>
                </a:solidFill>
              </a:rPr>
              <a:t>English Translation by </a:t>
            </a:r>
          </a:p>
          <a:p>
            <a:r>
              <a:rPr lang="en-US" altLang="zh-TW" dirty="0">
                <a:solidFill>
                  <a:schemeClr val="bg2">
                    <a:lumMod val="25000"/>
                  </a:schemeClr>
                </a:solidFill>
              </a:rPr>
              <a:t>Shih </a:t>
            </a:r>
            <a:r>
              <a:rPr lang="en-US" altLang="zh-TW" dirty="0" err="1">
                <a:solidFill>
                  <a:schemeClr val="bg2">
                    <a:lumMod val="25000"/>
                  </a:schemeClr>
                </a:solidFill>
              </a:rPr>
              <a:t>Yanzun</a:t>
            </a:r>
            <a:r>
              <a:rPr lang="en-US" altLang="zh-TW" dirty="0">
                <a:solidFill>
                  <a:schemeClr val="bg2">
                    <a:lumMod val="25000"/>
                  </a:schemeClr>
                </a:solidFill>
              </a:rPr>
              <a:t> &amp; Shih </a:t>
            </a:r>
            <a:r>
              <a:rPr lang="en-US" altLang="zh-TW" dirty="0" err="1">
                <a:solidFill>
                  <a:schemeClr val="bg2">
                    <a:lumMod val="25000"/>
                  </a:schemeClr>
                </a:solidFill>
              </a:rPr>
              <a:t>Yanying</a:t>
            </a:r>
            <a:endParaRPr lang="zh-TW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二、「佛教行持」：佛門基本知識與修持（大學部）課程主題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87" y="1600200"/>
            <a:ext cx="8306113" cy="452596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221227"/>
            <a:ext cx="8957187" cy="862267"/>
          </a:xfrm>
        </p:spPr>
        <p:txBody>
          <a:bodyPr>
            <a:normAutofit fontScale="90000"/>
          </a:bodyPr>
          <a:lstStyle/>
          <a:p>
            <a:r>
              <a:rPr lang="zh-TW" altLang="en-US" sz="3100" dirty="0"/>
              <a:t>三、佛教行持」修持實踐（</a:t>
            </a:r>
            <a:r>
              <a:rPr lang="en-US" altLang="zh-TW" sz="3100" dirty="0"/>
              <a:t>20%</a:t>
            </a:r>
            <a:r>
              <a:rPr lang="zh-TW" altLang="en-US" sz="3100" dirty="0"/>
              <a:t>）</a:t>
            </a:r>
            <a:br>
              <a:rPr lang="zh-TW" altLang="en-US" sz="3100" dirty="0"/>
            </a:br>
            <a:r>
              <a:rPr lang="en-US" altLang="zh-TW" sz="3100" dirty="0"/>
              <a:t>"Buddhist practice“: Religious Practice (20%)</a:t>
            </a:r>
            <a:br>
              <a:rPr lang="en-US" altLang="zh-TW" dirty="0"/>
            </a:br>
            <a:r>
              <a:rPr lang="zh-TW" alt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3" y="1083494"/>
            <a:ext cx="8883444" cy="5632615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實施方式</a:t>
            </a:r>
            <a:r>
              <a:rPr lang="en-US" altLang="zh-TW" dirty="0"/>
              <a:t>Implementation</a:t>
            </a:r>
            <a:r>
              <a:rPr lang="zh-TW" altLang="en-US" dirty="0"/>
              <a:t>：</a:t>
            </a:r>
          </a:p>
          <a:p>
            <a:r>
              <a:rPr lang="en-US" dirty="0">
                <a:cs typeface="新細明體"/>
              </a:rPr>
              <a:t>1.第19週至高雄佛光山寺修持（大一至大二回山4次，碩士生2次為畢業基本要求，若是請假未到需於畢業前補足）</a:t>
            </a:r>
          </a:p>
          <a:p>
            <a:r>
              <a:rPr lang="en-US" altLang="zh-TW" dirty="0">
                <a:ea typeface="新細明體"/>
                <a:cs typeface="新細明體"/>
              </a:rPr>
              <a:t>Participating in Religious Practice in FGS at week 19</a:t>
            </a:r>
            <a:r>
              <a:rPr lang="en-US" altLang="zh-TW" baseline="30000" dirty="0">
                <a:ea typeface="新細明體"/>
                <a:cs typeface="新細明體"/>
              </a:rPr>
              <a:t>th</a:t>
            </a:r>
            <a:r>
              <a:rPr lang="en-US" altLang="zh-TW" dirty="0">
                <a:ea typeface="新細明體"/>
                <a:cs typeface="新細明體"/>
              </a:rPr>
              <a:t>. (4 times for freshman and sophomores. 2 times for M.A. students. </a:t>
            </a:r>
          </a:p>
          <a:p>
            <a:pPr lvl="1"/>
            <a:r>
              <a:rPr lang="en-US" altLang="zh-TW" dirty="0">
                <a:ea typeface="新細明體"/>
                <a:cs typeface="新細明體"/>
              </a:rPr>
              <a:t>The fulfillment of Religious Practice in FGS is a graduation requirement).</a:t>
            </a:r>
          </a:p>
          <a:p>
            <a:r>
              <a:rPr lang="en-US" dirty="0">
                <a:cs typeface="新細明體"/>
              </a:rPr>
              <a:t>2.修持實踐表現 </a:t>
            </a:r>
            <a:r>
              <a:rPr lang="en-US" dirty="0">
                <a:ea typeface="新細明體"/>
                <a:cs typeface="新細明體"/>
              </a:rPr>
              <a:t>Performance： </a:t>
            </a:r>
            <a:r>
              <a:rPr lang="en-US" dirty="0" err="1">
                <a:cs typeface="新細明體"/>
              </a:rPr>
              <a:t>上殿與修持、輪組作務等</a:t>
            </a:r>
            <a:r>
              <a:rPr lang="en-US" dirty="0">
                <a:cs typeface="新細明體"/>
              </a:rPr>
              <a:t>  </a:t>
            </a:r>
            <a:r>
              <a:rPr lang="en-US" dirty="0">
                <a:ea typeface="新細明體"/>
                <a:cs typeface="新細明體"/>
              </a:rPr>
              <a:t>daily Religious Practice, chores- duties, etc. </a:t>
            </a:r>
            <a:endParaRPr lang="zh-TW" altLang="en-US" dirty="0">
              <a:ea typeface="新細明體"/>
              <a:cs typeface="新細明體"/>
            </a:endParaRPr>
          </a:p>
          <a:p>
            <a:r>
              <a:rPr lang="zh-TW" altLang="en-US" dirty="0">
                <a:cs typeface="新細明體"/>
              </a:rPr>
              <a:t>評分方式：滿足基本要求能不遲到早退、遵守規矩、態度認真者</a:t>
            </a:r>
            <a:r>
              <a:rPr lang="en-US" dirty="0">
                <a:cs typeface="新細明體"/>
              </a:rPr>
              <a:t>80分為基準分；</a:t>
            </a:r>
            <a:r>
              <a:rPr lang="zh-TW" altLang="en-US" dirty="0">
                <a:cs typeface="新細明體"/>
              </a:rPr>
              <a:t>表現優秀者加分，有缺點者扣分。</a:t>
            </a:r>
          </a:p>
          <a:p>
            <a:r>
              <a:rPr lang="zh-TW" altLang="en-US" dirty="0">
                <a:cs typeface="新細明體"/>
              </a:rPr>
              <a:t>評分人員：</a:t>
            </a:r>
            <a:r>
              <a:rPr lang="zh-TW" altLang="en-US" dirty="0"/>
              <a:t>生活老師</a:t>
            </a:r>
            <a:endParaRPr lang="en-US" altLang="zh-TW" dirty="0"/>
          </a:p>
          <a:p>
            <a:r>
              <a:rPr lang="en-US" altLang="zh-TW" dirty="0">
                <a:ea typeface="新細明體"/>
                <a:cs typeface="新細明體"/>
              </a:rPr>
              <a:t>Grading: to subtract or reward from the basic 80 points on the basis of diligence, behaviors, punctuality, etc. </a:t>
            </a:r>
          </a:p>
          <a:p>
            <a:r>
              <a:rPr lang="en-US" altLang="zh-TW" dirty="0">
                <a:ea typeface="新細明體"/>
                <a:cs typeface="新細明體"/>
              </a:rPr>
              <a:t>Graded by Live-in Teacher</a:t>
            </a:r>
            <a:endParaRPr lang="zh-TW" altLang="en-US" dirty="0">
              <a:ea typeface="新細明體"/>
              <a:cs typeface="新細明體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221226"/>
            <a:ext cx="8957187" cy="104099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四、「佛教行持」：服務實作之分組（一）</a:t>
            </a:r>
            <a:br>
              <a:rPr lang="en-US" altLang="zh-TW" dirty="0"/>
            </a:br>
            <a:r>
              <a:rPr lang="en-US" altLang="zh-TW" dirty="0"/>
              <a:t>"Buddhist Practices": Service Application </a:t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06" y="1262215"/>
            <a:ext cx="8957187" cy="5374559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新細明體"/>
              </a:rPr>
              <a:t>1.活動策劃組: </a:t>
            </a:r>
            <a:r>
              <a:rPr lang="en-US" dirty="0" err="1">
                <a:cs typeface="新細明體"/>
              </a:rPr>
              <a:t>以系學會為主</a:t>
            </a:r>
            <a:r>
              <a:rPr lang="en-US" dirty="0">
                <a:cs typeface="新細明體"/>
              </a:rPr>
              <a:t> Event Planning Group:  for members of Student Association </a:t>
            </a:r>
          </a:p>
          <a:p>
            <a:pPr lvl="1"/>
            <a:r>
              <a:rPr lang="en-US" dirty="0">
                <a:cs typeface="新細明體"/>
              </a:rPr>
              <a:t>（</a:t>
            </a:r>
            <a:r>
              <a:rPr lang="en-US" dirty="0" err="1">
                <a:cs typeface="新細明體"/>
              </a:rPr>
              <a:t>培養活動企畫、執行之能力</a:t>
            </a:r>
            <a:r>
              <a:rPr lang="en-US" dirty="0">
                <a:cs typeface="新細明體"/>
              </a:rPr>
              <a:t>）(to develop the ability to plan and execute activities)</a:t>
            </a:r>
            <a:endParaRPr lang="zh-TW" altLang="en-US" dirty="0">
              <a:cs typeface="新細明體"/>
            </a:endParaRPr>
          </a:p>
          <a:p>
            <a:r>
              <a:rPr lang="en-US" dirty="0">
                <a:cs typeface="新細明體"/>
              </a:rPr>
              <a:t>2. </a:t>
            </a:r>
            <a:r>
              <a:rPr lang="en-US" dirty="0" err="1">
                <a:cs typeface="新細明體"/>
              </a:rPr>
              <a:t>學術活動組</a:t>
            </a:r>
            <a:r>
              <a:rPr lang="en-US" dirty="0">
                <a:cs typeface="新細明體"/>
              </a:rPr>
              <a:t>: </a:t>
            </a:r>
            <a:r>
              <a:rPr lang="en-US" dirty="0" err="1">
                <a:cs typeface="新細明體"/>
              </a:rPr>
              <a:t>以研究生為主</a:t>
            </a:r>
            <a:r>
              <a:rPr lang="en-US" dirty="0">
                <a:cs typeface="新細明體"/>
              </a:rPr>
              <a:t> Academic activities group ：for M.A. students</a:t>
            </a:r>
          </a:p>
          <a:p>
            <a:pPr lvl="1"/>
            <a:r>
              <a:rPr lang="en-US" dirty="0">
                <a:cs typeface="新細明體"/>
              </a:rPr>
              <a:t>（</a:t>
            </a:r>
            <a:r>
              <a:rPr lang="en-US" dirty="0" err="1">
                <a:cs typeface="新細明體"/>
              </a:rPr>
              <a:t>培養學術活動規劃、學者聯繫、會議籌備</a:t>
            </a:r>
            <a:r>
              <a:rPr lang="en-US" dirty="0">
                <a:cs typeface="新細明體"/>
              </a:rPr>
              <a:t>）(to cultivate the ability to design academic events, related functions, conference preparation, translation, etc.)</a:t>
            </a:r>
            <a:endParaRPr lang="zh-TW" altLang="en-US" dirty="0">
              <a:cs typeface="新細明體"/>
            </a:endParaRPr>
          </a:p>
          <a:p>
            <a:r>
              <a:rPr lang="en-US" dirty="0">
                <a:cs typeface="新細明體"/>
              </a:rPr>
              <a:t>3. </a:t>
            </a:r>
            <a:r>
              <a:rPr lang="en-US" dirty="0" err="1">
                <a:cs typeface="新細明體"/>
              </a:rPr>
              <a:t>招生事務組</a:t>
            </a:r>
            <a:r>
              <a:rPr lang="en-US" dirty="0">
                <a:cs typeface="新細明體"/>
              </a:rPr>
              <a:t>: </a:t>
            </a:r>
            <a:r>
              <a:rPr lang="en-US" dirty="0" err="1">
                <a:cs typeface="新細明體"/>
              </a:rPr>
              <a:t>樂於協助招生活動之同學</a:t>
            </a:r>
            <a:r>
              <a:rPr lang="en-US" dirty="0">
                <a:cs typeface="新細明體"/>
              </a:rPr>
              <a:t> Recruitment Affairs Group: anyone who is interested</a:t>
            </a:r>
          </a:p>
          <a:p>
            <a:pPr lvl="1"/>
            <a:r>
              <a:rPr lang="en-US" dirty="0">
                <a:cs typeface="新細明體"/>
              </a:rPr>
              <a:t>（</a:t>
            </a:r>
            <a:r>
              <a:rPr lang="en-US" dirty="0" err="1">
                <a:cs typeface="新細明體"/>
              </a:rPr>
              <a:t>培養招生文案、網頁製作能力，招生活動演講與宣傳能力</a:t>
            </a:r>
            <a:r>
              <a:rPr lang="en-US" dirty="0">
                <a:cs typeface="新細明體"/>
              </a:rPr>
              <a:t>）(recruitment brochure writing, website design, and propagation activities)</a:t>
            </a:r>
            <a:endParaRPr lang="zh-TW" altLang="en-US" dirty="0">
              <a:cs typeface="新細明體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221227"/>
            <a:ext cx="8957187" cy="86134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四、「佛教行持」：服務實作之分組（二）</a:t>
            </a:r>
            <a:br>
              <a:rPr lang="en-US" altLang="zh-TW" dirty="0"/>
            </a:br>
            <a:r>
              <a:rPr lang="en-US" altLang="zh-TW" dirty="0"/>
              <a:t>"Buddhist Practices": Service Application </a:t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49" y="1261241"/>
            <a:ext cx="8883444" cy="53755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新細明體"/>
              </a:rPr>
              <a:t>4.新聞公關組：願意協助報導本院各系活動之同學 Press &amp; Public Relations Group: open to all</a:t>
            </a:r>
          </a:p>
          <a:p>
            <a:pPr lvl="1"/>
            <a:r>
              <a:rPr lang="en-US" dirty="0">
                <a:cs typeface="新細明體"/>
              </a:rPr>
              <a:t>（</a:t>
            </a:r>
            <a:r>
              <a:rPr lang="en-US" dirty="0" err="1">
                <a:cs typeface="新細明體"/>
              </a:rPr>
              <a:t>培養撰稿、採訪、公關形象、參觀接待等能力</a:t>
            </a:r>
            <a:r>
              <a:rPr lang="en-US" dirty="0">
                <a:cs typeface="新細明體"/>
              </a:rPr>
              <a:t>）(to develop skills in news writing, interviews, PR, etc.)</a:t>
            </a:r>
            <a:endParaRPr lang="zh-TW" altLang="en-US" dirty="0">
              <a:cs typeface="新細明體"/>
            </a:endParaRPr>
          </a:p>
          <a:p>
            <a:r>
              <a:rPr lang="en-US" dirty="0">
                <a:cs typeface="新細明體"/>
              </a:rPr>
              <a:t>5. 才藝表演組 ：</a:t>
            </a:r>
            <a:r>
              <a:rPr lang="en-US" dirty="0" err="1">
                <a:cs typeface="新細明體"/>
              </a:rPr>
              <a:t>願意學習如箏樂、茶藝、音樂等具表演性質材藝之同學</a:t>
            </a:r>
            <a:r>
              <a:rPr lang="en-US" dirty="0">
                <a:cs typeface="新細明體"/>
              </a:rPr>
              <a:t> Performing Art Group: those who are interested in learning zither, tea art, music, etc.</a:t>
            </a:r>
          </a:p>
          <a:p>
            <a:pPr lvl="1"/>
            <a:r>
              <a:rPr lang="en-US" dirty="0">
                <a:cs typeface="新細明體"/>
              </a:rPr>
              <a:t>（</a:t>
            </a:r>
            <a:r>
              <a:rPr lang="en-US" dirty="0" err="1">
                <a:cs typeface="新細明體"/>
              </a:rPr>
              <a:t>培養表演材藝、提供表演機會</a:t>
            </a:r>
            <a:r>
              <a:rPr lang="en-US" dirty="0">
                <a:cs typeface="新細明體"/>
              </a:rPr>
              <a:t>）(to learn performing arts with performance opportunities provided)</a:t>
            </a:r>
            <a:endParaRPr lang="zh-TW" altLang="en-US" dirty="0">
              <a:cs typeface="新細明體"/>
            </a:endParaRPr>
          </a:p>
          <a:p>
            <a:r>
              <a:rPr lang="en-US" dirty="0">
                <a:cs typeface="新細明體"/>
              </a:rPr>
              <a:t>6. </a:t>
            </a:r>
            <a:r>
              <a:rPr lang="en-US" dirty="0" err="1">
                <a:cs typeface="新細明體"/>
              </a:rPr>
              <a:t>圖書管理編目組：願協助系圖管理、編目</a:t>
            </a:r>
            <a:endParaRPr lang="en-US" dirty="0">
              <a:cs typeface="新細明體"/>
            </a:endParaRPr>
          </a:p>
          <a:p>
            <a:r>
              <a:rPr lang="en-US" dirty="0">
                <a:cs typeface="新細明體"/>
              </a:rPr>
              <a:t>Library Management &amp; Cataloging Group : open to those who are interested</a:t>
            </a:r>
          </a:p>
          <a:p>
            <a:pPr lvl="1"/>
            <a:r>
              <a:rPr lang="en-US" dirty="0">
                <a:cs typeface="新細明體"/>
              </a:rPr>
              <a:t>（</a:t>
            </a:r>
            <a:r>
              <a:rPr lang="en-US" dirty="0" err="1">
                <a:cs typeface="新細明體"/>
              </a:rPr>
              <a:t>培養圖書經營、編目、管理之能力</a:t>
            </a:r>
            <a:r>
              <a:rPr lang="en-US" dirty="0">
                <a:cs typeface="新細明體"/>
              </a:rPr>
              <a:t>）(to learn library management, cataloging, etc.)</a:t>
            </a:r>
            <a:endParaRPr lang="zh-TW" altLang="en-US" dirty="0">
              <a:cs typeface="新細明體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12289"/>
            <a:ext cx="8957187" cy="1227932"/>
          </a:xfrm>
        </p:spPr>
        <p:txBody>
          <a:bodyPr>
            <a:normAutofit/>
          </a:bodyPr>
          <a:lstStyle/>
          <a:p>
            <a:r>
              <a:rPr lang="zh-TW" altLang="en-US" dirty="0"/>
              <a:t>四、「佛教行持」：服務實作之評分</a:t>
            </a:r>
            <a:br>
              <a:rPr lang="en-US" altLang="zh-TW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06" y="1240221"/>
            <a:ext cx="8957187" cy="5396553"/>
          </a:xfrm>
        </p:spPr>
        <p:txBody>
          <a:bodyPr/>
          <a:lstStyle/>
          <a:p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實施方式： 每學期由同學自行選擇參加上列至少一組分組，負責該學期的相關任務，操作之前先進行培訓課程</a:t>
            </a:r>
            <a:endParaRPr lang="en-US" altLang="zh-TW" dirty="0">
              <a:latin typeface="Bahnschrift Light SemiCondensed" panose="020B0502040204020203" pitchFamily="34" charset="0"/>
              <a:cs typeface="新細明體"/>
            </a:endParaRPr>
          </a:p>
          <a:p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Implementation method </a:t>
            </a:r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：</a:t>
            </a:r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Students choose to participate at least one of the groups every semester. Before commencing the task, training will be provided should it be necessary.</a:t>
            </a:r>
          </a:p>
          <a:p>
            <a:endParaRPr lang="zh-TW" altLang="en-US" dirty="0">
              <a:latin typeface="Bahnschrift Light SemiCondensed" panose="020B0502040204020203" pitchFamily="34" charset="0"/>
              <a:cs typeface="新細明體"/>
            </a:endParaRPr>
          </a:p>
          <a:p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評分方式：自評</a:t>
            </a:r>
            <a:r>
              <a:rPr lang="en-US" dirty="0">
                <a:latin typeface="Bahnschrift Light SemiCondensed" panose="020B0502040204020203" pitchFamily="34" charset="0"/>
                <a:cs typeface="新細明體"/>
              </a:rPr>
              <a:t>50%，組長評分30%，系辧評分20%</a:t>
            </a:r>
          </a:p>
          <a:p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Grading: Self  50%</a:t>
            </a:r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、 </a:t>
            </a:r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Group</a:t>
            </a:r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 </a:t>
            </a:r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leader</a:t>
            </a:r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 </a:t>
            </a:r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30%</a:t>
            </a:r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、</a:t>
            </a:r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DBS Office 20%</a:t>
            </a:r>
          </a:p>
          <a:p>
            <a:endParaRPr lang="zh-TW" altLang="en-US" dirty="0">
              <a:latin typeface="Bahnschrift Light SemiCondensed" panose="020B0502040204020203" pitchFamily="34" charset="0"/>
              <a:cs typeface="新細明體"/>
            </a:endParaRPr>
          </a:p>
          <a:p>
            <a:r>
              <a:rPr lang="zh-TW" altLang="en-US" dirty="0">
                <a:latin typeface="Bahnschrift Light SemiCondensed" panose="020B0502040204020203" pitchFamily="34" charset="0"/>
                <a:cs typeface="新細明體"/>
              </a:rPr>
              <a:t>評分人員：</a:t>
            </a:r>
            <a:r>
              <a:rPr lang="en-US" dirty="0" err="1">
                <a:latin typeface="Bahnschrift Light SemiCondensed" panose="020B0502040204020203" pitchFamily="34" charset="0"/>
                <a:cs typeface="新細明體"/>
              </a:rPr>
              <a:t>系主任複核</a:t>
            </a:r>
            <a:r>
              <a:rPr lang="en-US" dirty="0">
                <a:latin typeface="Bahnschrift Light SemiCondensed" panose="020B0502040204020203" pitchFamily="34" charset="0"/>
                <a:cs typeface="新細明體"/>
              </a:rPr>
              <a:t>。</a:t>
            </a:r>
          </a:p>
          <a:p>
            <a:r>
              <a:rPr lang="en-US" altLang="zh-TW" dirty="0">
                <a:latin typeface="Bahnschrift Light SemiCondensed" panose="020B0502040204020203" pitchFamily="34" charset="0"/>
                <a:cs typeface="新細明體"/>
              </a:rPr>
              <a:t>Grading Staff: reviewed by DBS Chair </a:t>
            </a:r>
            <a:endParaRPr lang="zh-TW" altLang="en-US" dirty="0">
              <a:latin typeface="Bahnschrift Light SemiCondensed" panose="020B0502040204020203" pitchFamily="34" charset="0"/>
              <a:cs typeface="新細明體"/>
            </a:endParaRPr>
          </a:p>
          <a:p>
            <a:endParaRPr lang="en-US" dirty="0">
              <a:latin typeface="新細明體"/>
              <a:ea typeface="新細明體"/>
              <a:cs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9" y="0"/>
            <a:ext cx="8229600" cy="1008185"/>
          </a:xfrm>
        </p:spPr>
        <p:txBody>
          <a:bodyPr/>
          <a:lstStyle/>
          <a:p>
            <a:r>
              <a:rPr lang="zh-TW" altLang="en-US" dirty="0"/>
              <a:t>課程目標 </a:t>
            </a:r>
            <a:r>
              <a:rPr lang="en-US" altLang="zh-TW" dirty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3" y="914401"/>
            <a:ext cx="8816158" cy="5722374"/>
          </a:xfrm>
        </p:spPr>
        <p:txBody>
          <a:bodyPr>
            <a:normAutofit/>
          </a:bodyPr>
          <a:lstStyle/>
          <a:p>
            <a:r>
              <a:rPr lang="zh-TW" altLang="en-US" dirty="0"/>
              <a:t>豐富課程內容，擴大知識與實踐面向</a:t>
            </a:r>
            <a:endParaRPr lang="en-US" altLang="zh-TW" dirty="0"/>
          </a:p>
          <a:p>
            <a:r>
              <a:rPr lang="en-US" altLang="zh-TW" dirty="0"/>
              <a:t>Enriching curriculum and expanding knowledge with practice.</a:t>
            </a:r>
          </a:p>
          <a:p>
            <a:r>
              <a:rPr lang="zh-TW" altLang="en-US" dirty="0"/>
              <a:t>時時處處皆可為學習教室</a:t>
            </a:r>
            <a:endParaRPr lang="en-US" altLang="zh-TW" dirty="0"/>
          </a:p>
          <a:p>
            <a:r>
              <a:rPr lang="en-US" altLang="zh-TW" dirty="0"/>
              <a:t>Learning everywhere and anytime.  </a:t>
            </a:r>
          </a:p>
          <a:p>
            <a:r>
              <a:rPr lang="zh-TW" altLang="en-US" dirty="0"/>
              <a:t>服務實踐課程化，人人要學習、人人有貢獻</a:t>
            </a:r>
            <a:endParaRPr lang="en-US" altLang="zh-TW" dirty="0"/>
          </a:p>
          <a:p>
            <a:r>
              <a:rPr lang="en-US" altLang="zh-TW" dirty="0"/>
              <a:t>Incorporating service into curriculum for all to learn and to contribute.</a:t>
            </a:r>
          </a:p>
          <a:p>
            <a:r>
              <a:rPr lang="zh-TW" altLang="en-US" dirty="0"/>
              <a:t>開拓佛學與世學的連結面</a:t>
            </a:r>
            <a:endParaRPr lang="en-US" altLang="zh-TW" dirty="0"/>
          </a:p>
          <a:p>
            <a:r>
              <a:rPr lang="en-US" altLang="zh-TW" dirty="0"/>
              <a:t>Exploring the relationship between  Buddhism and Life.</a:t>
            </a:r>
          </a:p>
          <a:p>
            <a:r>
              <a:rPr lang="zh-TW" altLang="en-US" dirty="0"/>
              <a:t>強化生活能力與實作經驗</a:t>
            </a:r>
            <a:endParaRPr lang="en-US" altLang="zh-TW" dirty="0"/>
          </a:p>
          <a:p>
            <a:r>
              <a:rPr lang="en-US" altLang="zh-TW" dirty="0"/>
              <a:t>Strengthening living skills and practical  experience.</a:t>
            </a:r>
          </a:p>
          <a:p>
            <a:r>
              <a:rPr lang="zh-TW" altLang="en-US" dirty="0"/>
              <a:t>工作禪</a:t>
            </a:r>
            <a:endParaRPr lang="en-US" altLang="zh-TW" dirty="0"/>
          </a:p>
          <a:p>
            <a:r>
              <a:rPr lang="en-US" altLang="zh-TW" dirty="0"/>
              <a:t>Working Meditation/Chan.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實施對象及時間 </a:t>
            </a:r>
            <a:r>
              <a:rPr lang="en-US" altLang="zh-TW" dirty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latin typeface="標楷體" panose="03000509000000000000" pitchFamily="65" charset="-120"/>
                <a:cs typeface="新細明體"/>
              </a:rPr>
              <a:t>Compulsory course for the following students:</a:t>
            </a:r>
          </a:p>
          <a:p>
            <a:r>
              <a:rPr lang="en-US" altLang="zh-TW" dirty="0">
                <a:latin typeface="標楷體" panose="03000509000000000000" pitchFamily="65" charset="-120"/>
                <a:cs typeface="新細明體"/>
              </a:rPr>
              <a:t> </a:t>
            </a:r>
          </a:p>
          <a:p>
            <a:r>
              <a:rPr lang="zh-TW" altLang="en-US" dirty="0">
                <a:latin typeface="標楷體" panose="03000509000000000000" pitchFamily="65" charset="-120"/>
                <a:cs typeface="新細明體"/>
              </a:rPr>
              <a:t>大學部同學：大一至大三共三年</a:t>
            </a:r>
            <a:r>
              <a:rPr lang="en-US" altLang="en-US" dirty="0">
                <a:latin typeface="標楷體" panose="03000509000000000000" pitchFamily="65" charset="-120"/>
                <a:cs typeface="新細明體"/>
              </a:rPr>
              <a:t>6學期</a:t>
            </a:r>
          </a:p>
          <a:p>
            <a:r>
              <a:rPr lang="en-US" altLang="en-US" dirty="0">
                <a:latin typeface="新細明體"/>
                <a:ea typeface="新細明體"/>
                <a:cs typeface="新細明體"/>
              </a:rPr>
              <a:t>B.A students: Freshman to Junior      (3years / 6 semesters)</a:t>
            </a:r>
          </a:p>
          <a:p>
            <a:endParaRPr lang="en-US" altLang="en-US" dirty="0">
              <a:latin typeface="新細明體"/>
              <a:ea typeface="新細明體"/>
              <a:cs typeface="新細明體"/>
            </a:endParaRPr>
          </a:p>
          <a:p>
            <a:r>
              <a:rPr lang="en-US" altLang="en-US" dirty="0">
                <a:latin typeface="標楷體" panose="03000509000000000000" pitchFamily="65" charset="-120"/>
                <a:cs typeface="新細明體"/>
              </a:rPr>
              <a:t>碩士班：碩一生一年2學期。</a:t>
            </a:r>
            <a:r>
              <a:rPr lang="zh-TW" altLang="en-US" dirty="0">
                <a:latin typeface="標楷體" panose="03000509000000000000" pitchFamily="65" charset="-120"/>
                <a:cs typeface="新細明體"/>
              </a:rPr>
              <a:t> </a:t>
            </a:r>
            <a:endParaRPr lang="en-US" altLang="zh-TW" dirty="0">
              <a:latin typeface="標楷體" panose="03000509000000000000" pitchFamily="65" charset="-120"/>
              <a:cs typeface="新細明體"/>
            </a:endParaRPr>
          </a:p>
          <a:p>
            <a:r>
              <a:rPr lang="en-US" altLang="en-US" dirty="0">
                <a:latin typeface="新細明體"/>
                <a:ea typeface="新細明體"/>
                <a:cs typeface="新細明體"/>
              </a:rPr>
              <a:t>M.A. students:  1st Year of M.A. students</a:t>
            </a:r>
          </a:p>
          <a:p>
            <a:r>
              <a:rPr lang="en-US" altLang="en-US" dirty="0">
                <a:latin typeface="新細明體"/>
                <a:ea typeface="新細明體"/>
                <a:cs typeface="新細明體"/>
              </a:rPr>
              <a:t>     (1 year / 2 semesters)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/>
              <a:t>*備註：「共住與作務」課程，依原方式進行，暫不列入本計畫實施範圍</a:t>
            </a:r>
            <a:r>
              <a:rPr lang="zh-TW" dirty="0"/>
              <a:t> </a:t>
            </a:r>
            <a:endParaRPr lang="en-US" altLang="zh-TW" dirty="0"/>
          </a:p>
          <a:p>
            <a:pPr>
              <a:buNone/>
            </a:pPr>
            <a:r>
              <a:rPr lang="en-US" dirty="0"/>
              <a:t>Remarks: No changes on the  “Community Service" course and will not be included in the scope of this implementation plan for the time being.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3" y="27207"/>
            <a:ext cx="9124337" cy="86744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「佛教行持」課程內容分項</a:t>
            </a:r>
            <a:r>
              <a:rPr lang="en-US" altLang="zh-TW" dirty="0"/>
              <a:t>"Buddhist Practice" 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49" y="1439916"/>
            <a:ext cx="8809701" cy="5196857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一、「佛教行持」：生活與文化專題講座（</a:t>
            </a:r>
            <a:r>
              <a:rPr lang="en-US" dirty="0"/>
              <a:t>25%）</a:t>
            </a:r>
          </a:p>
          <a:p>
            <a:r>
              <a:rPr lang="en-US" altLang="zh-TW" dirty="0"/>
              <a:t>“Buddhist Practice”</a:t>
            </a:r>
            <a:r>
              <a:rPr lang="zh-TW" altLang="en-US" dirty="0"/>
              <a:t>：</a:t>
            </a:r>
            <a:r>
              <a:rPr lang="en-US" altLang="zh-TW" dirty="0"/>
              <a:t>Seminar on Life and Culture (25%)</a:t>
            </a:r>
            <a:endParaRPr lang="zh-TW" altLang="en-US" dirty="0"/>
          </a:p>
          <a:p>
            <a:endParaRPr lang="en-US" altLang="zh-TW" dirty="0"/>
          </a:p>
          <a:p>
            <a:r>
              <a:rPr lang="zh-TW" altLang="en-US" dirty="0"/>
              <a:t>二、「佛教行持」：佛門基本知識與修持（</a:t>
            </a:r>
            <a:r>
              <a:rPr lang="en-US" dirty="0"/>
              <a:t>25%）</a:t>
            </a:r>
          </a:p>
          <a:p>
            <a:r>
              <a:rPr lang="en-US" dirty="0"/>
              <a:t>"Buddhist Practices": Basic Buddhist Knowledge and Practice (25%)</a:t>
            </a:r>
          </a:p>
          <a:p>
            <a:endParaRPr lang="en-US" altLang="zh-TW" dirty="0"/>
          </a:p>
          <a:p>
            <a:r>
              <a:rPr lang="zh-TW" altLang="en-US" dirty="0"/>
              <a:t>三、「佛教行持」修持實踐（</a:t>
            </a:r>
            <a:r>
              <a:rPr lang="en-US" dirty="0"/>
              <a:t>20%）</a:t>
            </a:r>
          </a:p>
          <a:p>
            <a:r>
              <a:rPr lang="en-US" dirty="0"/>
              <a:t>"Buddhist practice“: Religious Practice (20%)</a:t>
            </a:r>
          </a:p>
          <a:p>
            <a:endParaRPr lang="en-US" dirty="0"/>
          </a:p>
          <a:p>
            <a:r>
              <a:rPr lang="zh-TW" altLang="en-US" dirty="0"/>
              <a:t>四、「佛教行持」：服務實作（</a:t>
            </a:r>
            <a:r>
              <a:rPr lang="en-US" dirty="0"/>
              <a:t>30% ）</a:t>
            </a:r>
            <a:endParaRPr lang="zh-TW" altLang="en-US" dirty="0"/>
          </a:p>
          <a:p>
            <a:r>
              <a:rPr lang="en-US" altLang="zh-TW" dirty="0"/>
              <a:t>"Buddhist Practices": Service Application (30%)</a:t>
            </a:r>
            <a:endParaRPr lang="zh-TW" altLang="en-US" dirty="0"/>
          </a:p>
          <a:p>
            <a:endParaRPr lang="zh-TW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13" y="12289"/>
            <a:ext cx="8957187" cy="85396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一、「佛教行持」：生活與文化專題講座 </a:t>
            </a:r>
            <a:r>
              <a:rPr lang="en-US" altLang="zh-TW" dirty="0"/>
              <a:t>“Buddhist Practice”</a:t>
            </a:r>
            <a:r>
              <a:rPr lang="zh-TW" altLang="en-US" dirty="0"/>
              <a:t>：</a:t>
            </a:r>
            <a:r>
              <a:rPr lang="en-US" altLang="zh-TW" dirty="0"/>
              <a:t>Seminar on Life and Culture </a:t>
            </a:r>
            <a:r>
              <a:rPr lang="zh-TW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06" y="1238951"/>
            <a:ext cx="8883444" cy="5606760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anose="03000509000000000000" pitchFamily="65" charset="-120"/>
                <a:cs typeface="新細明體"/>
              </a:rPr>
              <a:t>設計各種學習單元主題，下設各種子題，由演講、實作、參訪等不同方式進行</a:t>
            </a:r>
            <a:endParaRPr lang="en-US" altLang="zh-TW" dirty="0">
              <a:latin typeface="標楷體" panose="03000509000000000000" pitchFamily="65" charset="-120"/>
              <a:cs typeface="新細明體"/>
            </a:endParaRPr>
          </a:p>
          <a:p>
            <a:r>
              <a:rPr lang="en-US" altLang="zh-TW" dirty="0">
                <a:solidFill>
                  <a:srgbClr val="C00000"/>
                </a:solidFill>
                <a:latin typeface="新細明體"/>
                <a:ea typeface="新細明體"/>
                <a:cs typeface="新細明體"/>
              </a:rPr>
              <a:t>Methods: talks, service, visits, etc. </a:t>
            </a:r>
          </a:p>
          <a:p>
            <a:r>
              <a:rPr lang="en-US" altLang="zh-TW" dirty="0">
                <a:solidFill>
                  <a:srgbClr val="C00000"/>
                </a:solidFill>
                <a:latin typeface="新細明體"/>
                <a:ea typeface="新細明體"/>
                <a:cs typeface="新細明體"/>
              </a:rPr>
              <a:t>Theme &amp; sub-topics: see slide 6. </a:t>
            </a:r>
          </a:p>
          <a:p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cs typeface="新細明體"/>
              </a:rPr>
              <a:t>全系不分年級，每學期每位同學</a:t>
            </a:r>
            <a:r>
              <a:rPr lang="zh-TW" altLang="en-US" dirty="0">
                <a:latin typeface="標楷體" panose="03000509000000000000" pitchFamily="65" charset="-120"/>
                <a:cs typeface="新細明體"/>
              </a:rPr>
              <a:t>至少必須參加</a:t>
            </a:r>
            <a:r>
              <a:rPr lang="en-US" dirty="0">
                <a:latin typeface="標楷體" panose="03000509000000000000" pitchFamily="65" charset="-120"/>
                <a:cs typeface="新細明體"/>
              </a:rPr>
              <a:t>6次。</a:t>
            </a:r>
            <a:r>
              <a:rPr lang="zh-TW" altLang="en-US" dirty="0">
                <a:latin typeface="標楷體" panose="03000509000000000000" pitchFamily="65" charset="-120"/>
                <a:cs typeface="新細明體"/>
              </a:rPr>
              <a:t>不足</a:t>
            </a:r>
            <a:r>
              <a:rPr lang="en-US" dirty="0">
                <a:latin typeface="標楷體" panose="03000509000000000000" pitchFamily="65" charset="-120"/>
                <a:cs typeface="新細明體"/>
              </a:rPr>
              <a:t>6次者，每次以曠課一次論</a:t>
            </a:r>
          </a:p>
          <a:p>
            <a:r>
              <a:rPr lang="en-US" b="1" dirty="0">
                <a:latin typeface="新細明體"/>
                <a:ea typeface="新細明體"/>
                <a:cs typeface="新細明體"/>
              </a:rPr>
              <a:t>ALL</a:t>
            </a:r>
            <a:r>
              <a:rPr lang="en-US" dirty="0">
                <a:latin typeface="新細明體"/>
                <a:ea typeface="新細明體"/>
                <a:cs typeface="新細明體"/>
              </a:rPr>
              <a:t> must attend at least 6 seminars each semester. Each absence will be counted accordingly. </a:t>
            </a:r>
          </a:p>
          <a:p>
            <a:r>
              <a:rPr lang="en-US" dirty="0" err="1">
                <a:latin typeface="標楷體" panose="03000509000000000000" pitchFamily="65" charset="-120"/>
                <a:cs typeface="新細明體"/>
              </a:rPr>
              <a:t>學生自行上傳學習證</a:t>
            </a:r>
            <a:r>
              <a:rPr lang="zh-TW" altLang="en-US" dirty="0">
                <a:latin typeface="標楷體" panose="03000509000000000000" pitchFamily="65" charset="-120"/>
                <a:cs typeface="新細明體"/>
              </a:rPr>
              <a:t>明</a:t>
            </a:r>
            <a:r>
              <a:rPr lang="en-US" dirty="0">
                <a:latin typeface="標楷體" panose="03000509000000000000" pitchFamily="65" charset="-120"/>
                <a:cs typeface="新細明體"/>
              </a:rPr>
              <a:t>於數位教學平台，登錄上課6次以上，即為通過</a:t>
            </a:r>
          </a:p>
          <a:p>
            <a:r>
              <a:rPr lang="en-US" dirty="0">
                <a:latin typeface="新細明體"/>
                <a:ea typeface="新細明體"/>
                <a:cs typeface="新細明體"/>
              </a:rPr>
              <a:t>Attendance proof to be submitted to the e-learning platform by students themselves and for at least 6 times per semester.  </a:t>
            </a:r>
          </a:p>
          <a:p>
            <a:r>
              <a:rPr lang="zh-TW" altLang="en-US" dirty="0">
                <a:latin typeface="標楷體" panose="03000509000000000000" pitchFamily="65" charset="-120"/>
                <a:cs typeface="新細明體"/>
              </a:rPr>
              <a:t>加分部份由單元主題教師複核 </a:t>
            </a:r>
            <a:r>
              <a:rPr lang="en-US" altLang="zh-TW" dirty="0">
                <a:latin typeface="新細明體"/>
                <a:ea typeface="新細明體"/>
                <a:cs typeface="新細明體"/>
              </a:rPr>
              <a:t>Extra point rewards is reviewed by each seminar teacher</a:t>
            </a:r>
          </a:p>
          <a:p>
            <a:endParaRPr lang="zh-TW" altLang="en-US" dirty="0">
              <a:latin typeface="新細明體"/>
              <a:ea typeface="新細明體"/>
              <a:cs typeface="新細明體"/>
            </a:endParaRPr>
          </a:p>
          <a:p>
            <a:endParaRPr lang="en-US" dirty="0">
              <a:latin typeface="新細明體"/>
              <a:ea typeface="新細明體"/>
              <a:cs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12289"/>
            <a:ext cx="8957187" cy="1028701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一、「佛教行持」：生活與文化專題講座單元主題 </a:t>
            </a:r>
            <a:r>
              <a:rPr lang="en-US" altLang="zh-TW" dirty="0"/>
              <a:t>“Buddhist Practice”</a:t>
            </a:r>
            <a:r>
              <a:rPr lang="zh-TW" altLang="en-US" dirty="0"/>
              <a:t>：</a:t>
            </a:r>
            <a:r>
              <a:rPr lang="en-US" altLang="zh-TW" dirty="0"/>
              <a:t>Seminar on Life and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49" y="1576552"/>
            <a:ext cx="8724603" cy="5060222"/>
          </a:xfrm>
        </p:spPr>
        <p:txBody>
          <a:bodyPr>
            <a:normAutofit/>
          </a:bodyPr>
          <a:lstStyle/>
          <a:p>
            <a:r>
              <a:rPr lang="zh-TW" altLang="en-US" dirty="0"/>
              <a:t>一、飲食文化   </a:t>
            </a:r>
            <a:r>
              <a:rPr lang="en-US" altLang="zh-TW" dirty="0"/>
              <a:t>Food Culture</a:t>
            </a:r>
            <a:endParaRPr lang="zh-TW" altLang="en-US" dirty="0"/>
          </a:p>
          <a:p>
            <a:r>
              <a:rPr lang="zh-TW" altLang="en-US" dirty="0"/>
              <a:t>二、服飾文化   </a:t>
            </a:r>
            <a:r>
              <a:rPr lang="en-US" altLang="zh-TW" dirty="0"/>
              <a:t>Clothing Culture</a:t>
            </a:r>
            <a:endParaRPr lang="zh-TW" altLang="en-US" dirty="0"/>
          </a:p>
          <a:p>
            <a:r>
              <a:rPr lang="zh-TW" altLang="en-US" dirty="0"/>
              <a:t>三、空間與建築   </a:t>
            </a:r>
            <a:r>
              <a:rPr lang="en-US" altLang="zh-TW" dirty="0"/>
              <a:t>Space and Construction</a:t>
            </a:r>
            <a:endParaRPr lang="zh-TW" altLang="en-US" dirty="0"/>
          </a:p>
          <a:p>
            <a:r>
              <a:rPr lang="zh-TW" altLang="en-US" dirty="0"/>
              <a:t>四、行止威儀   </a:t>
            </a:r>
            <a:r>
              <a:rPr lang="en-US" altLang="zh-TW" dirty="0"/>
              <a:t>Deportment</a:t>
            </a:r>
            <a:endParaRPr lang="zh-TW" altLang="en-US" dirty="0"/>
          </a:p>
          <a:p>
            <a:r>
              <a:rPr lang="zh-TW" altLang="en-US" dirty="0"/>
              <a:t>五、藝術鑑賞與實作   </a:t>
            </a:r>
            <a:r>
              <a:rPr lang="en-US" altLang="zh-TW" dirty="0"/>
              <a:t>Art Appreciation &amp;   Practical</a:t>
            </a:r>
            <a:endParaRPr lang="zh-TW" altLang="en-US" dirty="0"/>
          </a:p>
          <a:p>
            <a:r>
              <a:rPr lang="zh-TW" altLang="en-US" dirty="0"/>
              <a:t>六、文學鑑賞與寫作   </a:t>
            </a:r>
            <a:r>
              <a:rPr lang="en-US" altLang="zh-TW" dirty="0"/>
              <a:t>Literature Appreciation &amp;   Practice</a:t>
            </a:r>
            <a:endParaRPr lang="zh-TW" altLang="en-US" dirty="0"/>
          </a:p>
          <a:p>
            <a:r>
              <a:rPr lang="zh-TW" altLang="en-US" dirty="0"/>
              <a:t>七、禮儀與習俗   </a:t>
            </a:r>
            <a:r>
              <a:rPr lang="en-US" altLang="zh-TW" dirty="0"/>
              <a:t>Etiquette and Customs</a:t>
            </a:r>
            <a:endParaRPr lang="zh-TW" altLang="en-US" dirty="0"/>
          </a:p>
          <a:p>
            <a:r>
              <a:rPr lang="zh-TW" altLang="en-US" dirty="0"/>
              <a:t>八、社會關懷與實踐   </a:t>
            </a:r>
            <a:r>
              <a:rPr lang="en-US" altLang="zh-TW" dirty="0"/>
              <a:t>Social Care and Application</a:t>
            </a:r>
            <a:endParaRPr lang="zh-TW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3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12289"/>
            <a:ext cx="8957187" cy="1238442"/>
          </a:xfrm>
        </p:spPr>
        <p:txBody>
          <a:bodyPr>
            <a:normAutofit/>
          </a:bodyPr>
          <a:lstStyle/>
          <a:p>
            <a:r>
              <a:rPr lang="zh-TW" altLang="en-US" dirty="0"/>
              <a:t>專題講座單元主題下各種學習子題 </a:t>
            </a:r>
            <a:br>
              <a:rPr lang="en-US" altLang="zh-TW" dirty="0"/>
            </a:br>
            <a:r>
              <a:rPr lang="en-US" altLang="zh-TW" dirty="0"/>
              <a:t>Seminar Subtopics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50428"/>
            <a:ext cx="8382000" cy="5271047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1. </a:t>
            </a:r>
            <a:r>
              <a:rPr lang="zh-TW" altLang="en-US" dirty="0"/>
              <a:t>寺院飲食文化、素食製作技巧  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  Monastery food culture, Vegetarian cooking skills</a:t>
            </a:r>
          </a:p>
          <a:p>
            <a:pPr marL="0" indent="0">
              <a:buNone/>
            </a:pPr>
            <a:endParaRPr lang="zh-TW" altLang="en-US" dirty="0"/>
          </a:p>
          <a:p>
            <a:r>
              <a:rPr lang="en-US" altLang="zh-TW" dirty="0"/>
              <a:t>2. </a:t>
            </a:r>
            <a:r>
              <a:rPr lang="zh-TW" altLang="en-US" dirty="0"/>
              <a:t>僧服演變、不同傳承之僧服</a:t>
            </a:r>
            <a:endParaRPr lang="en-US" altLang="zh-TW" dirty="0"/>
          </a:p>
          <a:p>
            <a:pPr marL="0" indent="0">
              <a:buNone/>
            </a:pPr>
            <a:r>
              <a:rPr lang="en-MY" dirty="0"/>
              <a:t>         Sacerdotal robes </a:t>
            </a:r>
            <a:r>
              <a:rPr lang="en-US" altLang="zh-TW" dirty="0"/>
              <a:t>evolution and different heritage</a:t>
            </a:r>
          </a:p>
          <a:p>
            <a:pPr marL="0" indent="0">
              <a:buNone/>
            </a:pPr>
            <a:endParaRPr lang="zh-TW" altLang="en-US" dirty="0"/>
          </a:p>
          <a:p>
            <a:r>
              <a:rPr lang="en-US" altLang="zh-TW" dirty="0"/>
              <a:t>3. </a:t>
            </a:r>
            <a:r>
              <a:rPr lang="zh-TW" altLang="en-US" dirty="0"/>
              <a:t>寺院建築、空間營照、茶席布置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   Temple architecture, space creation, tea site setup</a:t>
            </a:r>
          </a:p>
          <a:p>
            <a:pPr marL="0" indent="0">
              <a:buNone/>
            </a:pPr>
            <a:endParaRPr lang="zh-TW" altLang="en-US" dirty="0"/>
          </a:p>
          <a:p>
            <a:r>
              <a:rPr lang="en-US" altLang="zh-TW" dirty="0"/>
              <a:t>4. </a:t>
            </a:r>
            <a:r>
              <a:rPr lang="zh-TW" altLang="en-US" dirty="0"/>
              <a:t>禪修與經行、宗教巡禮、睡眠與養生、儀態表現、坐禪瑜伽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    </a:t>
            </a:r>
            <a:r>
              <a:rPr lang="en-US" altLang="zh-TW" dirty="0"/>
              <a:t>Meditation and walk around, Religious Tour, Sleep and   </a:t>
            </a:r>
          </a:p>
          <a:p>
            <a:pPr marL="0" indent="0">
              <a:buNone/>
            </a:pPr>
            <a:r>
              <a:rPr lang="en-US" altLang="zh-TW" dirty="0"/>
              <a:t>            regimen, Deportment performance, Yoga meditation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9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06" y="12289"/>
            <a:ext cx="8957187" cy="1248952"/>
          </a:xfrm>
        </p:spPr>
        <p:txBody>
          <a:bodyPr>
            <a:normAutofit/>
          </a:bodyPr>
          <a:lstStyle/>
          <a:p>
            <a:r>
              <a:rPr lang="zh-TW" altLang="en-US" dirty="0"/>
              <a:t>專題講座單元主題下各種學習子題</a:t>
            </a:r>
            <a:br>
              <a:rPr lang="en-US" altLang="zh-TW" dirty="0"/>
            </a:br>
            <a:r>
              <a:rPr lang="en-US" altLang="zh-TW" dirty="0"/>
              <a:t>Seminar Subtopics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1345324"/>
            <a:ext cx="8565931" cy="5376151"/>
          </a:xfrm>
        </p:spPr>
        <p:txBody>
          <a:bodyPr>
            <a:normAutofit/>
          </a:bodyPr>
          <a:lstStyle/>
          <a:p>
            <a:r>
              <a:rPr lang="en-US" altLang="zh-TW" dirty="0"/>
              <a:t>5. </a:t>
            </a:r>
            <a:r>
              <a:rPr lang="zh-TW" altLang="en-US" dirty="0"/>
              <a:t>茶禪禮儀、佛畫習作、宗教器物之美、佛教圖像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     </a:t>
            </a:r>
            <a:r>
              <a:rPr lang="en-US" altLang="zh-TW" dirty="0"/>
              <a:t>Tea meditation etiquette, Buddhist Art, Religious </a:t>
            </a:r>
          </a:p>
          <a:p>
            <a:pPr marL="0" indent="0">
              <a:buNone/>
            </a:pPr>
            <a:r>
              <a:rPr lang="en-US" altLang="zh-TW" dirty="0"/>
              <a:t>            Instruments Appreciation, Buddhist paintings</a:t>
            </a:r>
            <a:endParaRPr lang="zh-TW" altLang="en-US" dirty="0"/>
          </a:p>
          <a:p>
            <a:r>
              <a:rPr lang="en-US" altLang="zh-TW" dirty="0"/>
              <a:t>6. </a:t>
            </a:r>
            <a:r>
              <a:rPr lang="zh-TW" altLang="en-US" dirty="0"/>
              <a:t>禪詩賞析、祈願文寫作、詩詞寫作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     Chan poetry appreciation, Prayer writing, Poetry </a:t>
            </a:r>
          </a:p>
          <a:p>
            <a:pPr marL="0" indent="0">
              <a:buNone/>
            </a:pPr>
            <a:r>
              <a:rPr lang="en-US" altLang="zh-TW" dirty="0"/>
              <a:t>            writing</a:t>
            </a:r>
            <a:endParaRPr lang="zh-TW" altLang="en-US" dirty="0"/>
          </a:p>
          <a:p>
            <a:r>
              <a:rPr lang="en-US" altLang="zh-TW" dirty="0"/>
              <a:t>7. </a:t>
            </a:r>
            <a:r>
              <a:rPr lang="zh-TW" altLang="en-US" dirty="0"/>
              <a:t>婚禮、喪禮、節慶與儀式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      Weddings, Funeral, Festivals and Ceremonies</a:t>
            </a:r>
          </a:p>
          <a:p>
            <a:endParaRPr lang="en-US" altLang="en-US" dirty="0"/>
          </a:p>
          <a:p>
            <a:r>
              <a:rPr lang="en-US" altLang="en-US" dirty="0"/>
              <a:t>8. </a:t>
            </a:r>
            <a:r>
              <a:rPr lang="en-US" altLang="en-US" dirty="0" err="1">
                <a:latin typeface="新細明體"/>
                <a:ea typeface="新細明體"/>
                <a:cs typeface="新細明體"/>
              </a:rPr>
              <a:t>臨終關懷、社區服務</a:t>
            </a:r>
            <a:endParaRPr lang="en-US" altLang="en-US" dirty="0">
              <a:latin typeface="新細明體"/>
              <a:ea typeface="新細明體"/>
              <a:cs typeface="新細明體"/>
            </a:endParaRPr>
          </a:p>
          <a:p>
            <a:pPr marL="0" indent="0">
              <a:buNone/>
            </a:pPr>
            <a:r>
              <a:rPr lang="en-US" altLang="zh-TW" dirty="0">
                <a:latin typeface="新細明體"/>
                <a:ea typeface="新細明體"/>
                <a:cs typeface="新細明體"/>
              </a:rPr>
              <a:t>           Hospice care, Community Service</a:t>
            </a:r>
            <a:endParaRPr lang="zh-TW" altLang="en-US" dirty="0">
              <a:latin typeface="新細明體"/>
              <a:ea typeface="新細明體"/>
              <a:cs typeface="新細明體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7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1378"/>
            <a:ext cx="8957187" cy="685801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二、「佛教行持」：佛門基本知識與修持（大學部）</a:t>
            </a:r>
            <a:br>
              <a:rPr lang="en-US" altLang="zh-TW" dirty="0"/>
            </a:br>
            <a:r>
              <a:rPr lang="en-MY" altLang="zh-TW" dirty="0"/>
              <a:t>II. "Buddhist Practices": Basic Buddhist Knowledge and Practice (undergraduate level )</a:t>
            </a:r>
            <a:br>
              <a:rPr lang="en-US" altLang="zh-TW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828801"/>
            <a:ext cx="8736470" cy="471011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新細明體"/>
                <a:ea typeface="新細明體"/>
                <a:cs typeface="新細明體"/>
              </a:rPr>
              <a:t>實施方式： 每學期</a:t>
            </a:r>
            <a:r>
              <a:rPr lang="en-US" dirty="0">
                <a:latin typeface="新細明體"/>
                <a:ea typeface="新細明體"/>
                <a:cs typeface="新細明體"/>
              </a:rPr>
              <a:t>6小時課程講授(含校外教學一次)(參見</a:t>
            </a:r>
            <a:r>
              <a:rPr lang="zh-TW" altLang="en-US" dirty="0">
                <a:latin typeface="新細明體"/>
                <a:ea typeface="新細明體"/>
                <a:cs typeface="新細明體"/>
              </a:rPr>
              <a:t>下</a:t>
            </a:r>
            <a:r>
              <a:rPr lang="en-US" dirty="0" err="1">
                <a:latin typeface="新細明體"/>
                <a:ea typeface="新細明體"/>
                <a:cs typeface="新細明體"/>
              </a:rPr>
              <a:t>列反黑主題</a:t>
            </a:r>
            <a:r>
              <a:rPr lang="en-US" dirty="0">
                <a:latin typeface="新細明體"/>
                <a:ea typeface="新細明體"/>
                <a:cs typeface="新細明體"/>
              </a:rPr>
              <a:t>)</a:t>
            </a:r>
          </a:p>
          <a:p>
            <a:pPr marL="0" indent="0">
              <a:buNone/>
            </a:pPr>
            <a:r>
              <a:rPr lang="en-MY" altLang="zh-TW" dirty="0">
                <a:latin typeface="新細明體"/>
                <a:ea typeface="新細明體"/>
                <a:cs typeface="新細明體"/>
              </a:rPr>
              <a:t>    Implementation: 6 hours per semester (including one off-campus field-trip) (see the following topics)</a:t>
            </a:r>
          </a:p>
          <a:p>
            <a:endParaRPr lang="zh-TW" altLang="en-US" dirty="0">
              <a:latin typeface="新細明體"/>
              <a:ea typeface="新細明體"/>
              <a:cs typeface="新細明體"/>
            </a:endParaRPr>
          </a:p>
          <a:p>
            <a:r>
              <a:rPr lang="zh-TW" altLang="en-US" dirty="0">
                <a:latin typeface="新細明體"/>
                <a:ea typeface="新細明體"/>
                <a:cs typeface="新細明體"/>
              </a:rPr>
              <a:t>評分方式：</a:t>
            </a:r>
            <a:r>
              <a:rPr lang="en-US" dirty="0">
                <a:latin typeface="新細明體"/>
                <a:ea typeface="新細明體"/>
                <a:cs typeface="新細明體"/>
              </a:rPr>
              <a:t>1.心得寫作，2.實作表現，3.課堂表現。</a:t>
            </a:r>
          </a:p>
          <a:p>
            <a:pPr marL="0" indent="0">
              <a:buNone/>
            </a:pPr>
            <a:r>
              <a:rPr lang="en-MY" altLang="zh-TW" dirty="0">
                <a:latin typeface="新細明體"/>
                <a:ea typeface="新細明體"/>
                <a:cs typeface="新細明體"/>
              </a:rPr>
              <a:t>     Grading methods: 1. Experience writing, 2.  Practical performance, 3. In-class performance</a:t>
            </a:r>
            <a:endParaRPr lang="zh-TW" altLang="en-US" dirty="0">
              <a:latin typeface="新細明體"/>
              <a:ea typeface="新細明體"/>
              <a:cs typeface="新細明體"/>
            </a:endParaRPr>
          </a:p>
          <a:p>
            <a:r>
              <a:rPr lang="zh-TW" altLang="en-US" dirty="0">
                <a:latin typeface="新細明體"/>
                <a:ea typeface="新細明體"/>
                <a:cs typeface="新細明體"/>
              </a:rPr>
              <a:t>評分人員：「佛教行持」授課法師</a:t>
            </a:r>
            <a:endParaRPr lang="en-US" altLang="zh-TW" dirty="0">
              <a:latin typeface="新細明體"/>
              <a:ea typeface="新細明體"/>
              <a:cs typeface="新細明體"/>
            </a:endParaRPr>
          </a:p>
          <a:p>
            <a:pPr marL="0" indent="0">
              <a:buNone/>
            </a:pPr>
            <a:r>
              <a:rPr lang="en-MY" altLang="zh-TW" dirty="0">
                <a:latin typeface="新細明體"/>
                <a:ea typeface="新細明體"/>
                <a:cs typeface="新細明體"/>
              </a:rPr>
              <a:t>Grading Staff: "Buddhist Practice" lecturers</a:t>
            </a:r>
          </a:p>
          <a:p>
            <a:endParaRPr lang="en-US" altLang="zh-TW" dirty="0">
              <a:latin typeface="新細明體"/>
              <a:ea typeface="新細明體"/>
              <a:cs typeface="新細明體"/>
            </a:endParaRPr>
          </a:p>
          <a:p>
            <a:r>
              <a:rPr lang="zh-TW" altLang="en-US" dirty="0">
                <a:latin typeface="新細明體"/>
                <a:ea typeface="新細明體"/>
                <a:cs typeface="新細明體"/>
              </a:rPr>
              <a:t>＊註：研究所待確定中 </a:t>
            </a:r>
            <a:endParaRPr lang="en-US" altLang="zh-TW" dirty="0">
              <a:latin typeface="新細明體"/>
              <a:ea typeface="新細明體"/>
              <a:cs typeface="新細明體"/>
            </a:endParaRPr>
          </a:p>
          <a:p>
            <a:pPr marL="0" indent="0">
              <a:buNone/>
            </a:pPr>
            <a:r>
              <a:rPr lang="en-US" altLang="zh-TW" dirty="0">
                <a:latin typeface="新細明體"/>
                <a:ea typeface="新細明體"/>
                <a:cs typeface="新細明體"/>
              </a:rPr>
              <a:t>         </a:t>
            </a:r>
            <a:r>
              <a:rPr lang="en-MY" altLang="zh-TW" dirty="0">
                <a:latin typeface="新細明體"/>
                <a:ea typeface="新細明體"/>
                <a:cs typeface="新細明體"/>
              </a:rPr>
              <a:t>Note: Master program T.B.A.</a:t>
            </a:r>
            <a:endParaRPr lang="en-US" dirty="0"/>
          </a:p>
          <a:p>
            <a:endParaRPr lang="zh-TW" altLang="en-US" dirty="0">
              <a:latin typeface="新細明體"/>
              <a:ea typeface="新細明體"/>
              <a:cs typeface="新細明體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876B-8C7F-7D49-8371-C988C850D5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1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1474</Words>
  <Application>Microsoft Office PowerPoint</Application>
  <PresentationFormat>如螢幕大小 (4:3)</PresentationFormat>
  <Paragraphs>147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新細明體</vt:lpstr>
      <vt:lpstr>新細明體-ExtB</vt:lpstr>
      <vt:lpstr>標楷體</vt:lpstr>
      <vt:lpstr>Arial</vt:lpstr>
      <vt:lpstr>Bahnschrift Light SemiCondensed</vt:lpstr>
      <vt:lpstr>Calibri</vt:lpstr>
      <vt:lpstr>Cambria</vt:lpstr>
      <vt:lpstr>Times New Roman</vt:lpstr>
      <vt:lpstr>Office Theme</vt:lpstr>
      <vt:lpstr>107學年「佛教行持」課程結合書院生活教育實施方案 2018 “Buddhist Practice“ Course with the implementation of College Life</vt:lpstr>
      <vt:lpstr>課程目標 Objectives</vt:lpstr>
      <vt:lpstr>實施對象及時間 Implementation</vt:lpstr>
      <vt:lpstr>「佛教行持」課程內容分項"Buddhist Practice" Course Contents</vt:lpstr>
      <vt:lpstr>一、「佛教行持」：生活與文化專題講座 “Buddhist Practice”：Seminar on Life and Culture  </vt:lpstr>
      <vt:lpstr>一、「佛教行持」：生活與文化專題講座單元主題 “Buddhist Practice”：Seminar on Life and Culture </vt:lpstr>
      <vt:lpstr>專題講座單元主題下各種學習子題  Seminar Subtopics </vt:lpstr>
      <vt:lpstr>專題講座單元主題下各種學習子題 Seminar Subtopics</vt:lpstr>
      <vt:lpstr>二、「佛教行持」：佛門基本知識與修持（大學部） II. "Buddhist Practices": Basic Buddhist Knowledge and Practice (undergraduate level ) </vt:lpstr>
      <vt:lpstr>二、「佛教行持」：佛門基本知識與修持（大學部）課程主題</vt:lpstr>
      <vt:lpstr>三、佛教行持」修持實踐（20%） "Buddhist practice“: Religious Practice (20%)  </vt:lpstr>
      <vt:lpstr>四、「佛教行持」：服務實作之分組（一） "Buddhist Practices": Service Application  </vt:lpstr>
      <vt:lpstr>四、「佛教行持」：服務實作之分組（二） "Buddhist Practices": Service Application  </vt:lpstr>
      <vt:lpstr>四、「佛教行持」：服務實作之評分 </vt:lpstr>
    </vt:vector>
  </TitlesOfParts>
  <Company>HFU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107學年「佛教行持」課程結合書院生活教育實施方案 </dc:title>
  <dc:creator>朝順 郭</dc:creator>
  <cp:lastModifiedBy>W Cheng</cp:lastModifiedBy>
  <cp:revision>44</cp:revision>
  <dcterms:created xsi:type="dcterms:W3CDTF">2018-06-19T02:32:52Z</dcterms:created>
  <dcterms:modified xsi:type="dcterms:W3CDTF">2018-07-06T14:38:58Z</dcterms:modified>
</cp:coreProperties>
</file>