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77" r:id="rId3"/>
    <p:sldId id="257" r:id="rId4"/>
    <p:sldId id="258" r:id="rId5"/>
    <p:sldId id="299" r:id="rId6"/>
    <p:sldId id="259" r:id="rId7"/>
    <p:sldId id="281" r:id="rId8"/>
    <p:sldId id="289" r:id="rId9"/>
    <p:sldId id="282" r:id="rId10"/>
    <p:sldId id="285" r:id="rId11"/>
    <p:sldId id="260" r:id="rId12"/>
    <p:sldId id="291" r:id="rId13"/>
    <p:sldId id="262" r:id="rId14"/>
    <p:sldId id="312" r:id="rId15"/>
    <p:sldId id="280" r:id="rId16"/>
    <p:sldId id="270" r:id="rId17"/>
    <p:sldId id="284" r:id="rId18"/>
    <p:sldId id="283" r:id="rId19"/>
    <p:sldId id="264" r:id="rId20"/>
    <p:sldId id="269" r:id="rId21"/>
    <p:sldId id="271" r:id="rId22"/>
    <p:sldId id="263" r:id="rId23"/>
    <p:sldId id="279" r:id="rId24"/>
    <p:sldId id="287" r:id="rId25"/>
    <p:sldId id="286" r:id="rId26"/>
    <p:sldId id="261" r:id="rId27"/>
    <p:sldId id="288" r:id="rId28"/>
    <p:sldId id="290" r:id="rId29"/>
    <p:sldId id="273" r:id="rId30"/>
    <p:sldId id="266" r:id="rId31"/>
    <p:sldId id="267" r:id="rId32"/>
    <p:sldId id="268" r:id="rId33"/>
    <p:sldId id="307" r:id="rId34"/>
    <p:sldId id="265" r:id="rId35"/>
    <p:sldId id="303" r:id="rId36"/>
    <p:sldId id="311" r:id="rId37"/>
    <p:sldId id="310" r:id="rId38"/>
    <p:sldId id="309" r:id="rId39"/>
    <p:sldId id="308" r:id="rId40"/>
    <p:sldId id="302" r:id="rId41"/>
    <p:sldId id="301" r:id="rId42"/>
    <p:sldId id="274" r:id="rId43"/>
    <p:sldId id="305" r:id="rId44"/>
    <p:sldId id="293" r:id="rId45"/>
    <p:sldId id="292" r:id="rId46"/>
    <p:sldId id="294" r:id="rId47"/>
    <p:sldId id="275" r:id="rId48"/>
    <p:sldId id="304" r:id="rId49"/>
    <p:sldId id="295" r:id="rId50"/>
    <p:sldId id="296" r:id="rId51"/>
    <p:sldId id="297" r:id="rId52"/>
    <p:sldId id="298" r:id="rId53"/>
    <p:sldId id="300" r:id="rId54"/>
    <p:sldId id="278" r:id="rId55"/>
    <p:sldId id="272" r:id="rId56"/>
    <p:sldId id="276"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gu" initials="f"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5-19T13:30:28.086" idx="4">
    <p:pos x="2911" y="484"/>
    <p:text>Need to verify details and make the list slightly exhaustive before final draft.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290F2-C827-49EA-B94C-3790B88A36EF}" type="datetimeFigureOut">
              <a:rPr lang="en-US" smtClean="0"/>
              <a:t>10/10/2018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90AABA-7203-40DF-8464-A6D4EFEAB4F8}" type="slidenum">
              <a:rPr lang="en-US" smtClean="0"/>
              <a:t>‹#›</a:t>
            </a:fld>
            <a:endParaRPr lang="en-US"/>
          </a:p>
        </p:txBody>
      </p:sp>
    </p:spTree>
    <p:extLst>
      <p:ext uri="{BB962C8B-B14F-4D97-AF65-F5344CB8AC3E}">
        <p14:creationId xmlns:p14="http://schemas.microsoft.com/office/powerpoint/2010/main" val="95367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90AABA-7203-40DF-8464-A6D4EFEAB4F8}" type="slidenum">
              <a:rPr lang="en-US" smtClean="0"/>
              <a:t>6</a:t>
            </a:fld>
            <a:endParaRPr lang="en-US"/>
          </a:p>
        </p:txBody>
      </p:sp>
    </p:spTree>
    <p:extLst>
      <p:ext uri="{BB962C8B-B14F-4D97-AF65-F5344CB8AC3E}">
        <p14:creationId xmlns:p14="http://schemas.microsoft.com/office/powerpoint/2010/main" val="348671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90AABA-7203-40DF-8464-A6D4EFEAB4F8}" type="slidenum">
              <a:rPr lang="en-US" smtClean="0"/>
              <a:t>13</a:t>
            </a:fld>
            <a:endParaRPr lang="en-US"/>
          </a:p>
        </p:txBody>
      </p:sp>
    </p:spTree>
    <p:extLst>
      <p:ext uri="{BB962C8B-B14F-4D97-AF65-F5344CB8AC3E}">
        <p14:creationId xmlns:p14="http://schemas.microsoft.com/office/powerpoint/2010/main" val="1451072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90AABA-7203-40DF-8464-A6D4EFEAB4F8}" type="slidenum">
              <a:rPr lang="en-US" smtClean="0"/>
              <a:t>14</a:t>
            </a:fld>
            <a:endParaRPr lang="en-US"/>
          </a:p>
        </p:txBody>
      </p:sp>
    </p:spTree>
    <p:extLst>
      <p:ext uri="{BB962C8B-B14F-4D97-AF65-F5344CB8AC3E}">
        <p14:creationId xmlns:p14="http://schemas.microsoft.com/office/powerpoint/2010/main" val="1451072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90AABA-7203-40DF-8464-A6D4EFEAB4F8}" type="slidenum">
              <a:rPr lang="en-US" smtClean="0"/>
              <a:t>15</a:t>
            </a:fld>
            <a:endParaRPr lang="en-US"/>
          </a:p>
        </p:txBody>
      </p:sp>
    </p:spTree>
    <p:extLst>
      <p:ext uri="{BB962C8B-B14F-4D97-AF65-F5344CB8AC3E}">
        <p14:creationId xmlns:p14="http://schemas.microsoft.com/office/powerpoint/2010/main" val="1451072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F0F282-D4B1-4DA5-A506-8752D179F52F}"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2443902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0F282-D4B1-4DA5-A506-8752D179F52F}"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18248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0F282-D4B1-4DA5-A506-8752D179F52F}"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32002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0F282-D4B1-4DA5-A506-8752D179F52F}"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177854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F0F282-D4B1-4DA5-A506-8752D179F52F}"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146871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F0F282-D4B1-4DA5-A506-8752D179F52F}"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149596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F0F282-D4B1-4DA5-A506-8752D179F52F}"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165794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F0F282-D4B1-4DA5-A506-8752D179F52F}"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3101868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0F282-D4B1-4DA5-A506-8752D179F52F}"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307192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0F282-D4B1-4DA5-A506-8752D179F52F}"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160312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0F282-D4B1-4DA5-A506-8752D179F52F}"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2560-0B2F-41F1-8304-B516110335E9}" type="slidenum">
              <a:rPr lang="en-US" smtClean="0"/>
              <a:t>‹#›</a:t>
            </a:fld>
            <a:endParaRPr lang="en-US"/>
          </a:p>
        </p:txBody>
      </p:sp>
    </p:spTree>
    <p:extLst>
      <p:ext uri="{BB962C8B-B14F-4D97-AF65-F5344CB8AC3E}">
        <p14:creationId xmlns:p14="http://schemas.microsoft.com/office/powerpoint/2010/main" val="110252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0F282-D4B1-4DA5-A506-8752D179F52F}" type="datetimeFigureOut">
              <a:rPr lang="en-US" smtClean="0"/>
              <a:t>10/10/2018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A2560-0B2F-41F1-8304-B516110335E9}" type="slidenum">
              <a:rPr lang="en-US" smtClean="0"/>
              <a:t>‹#›</a:t>
            </a:fld>
            <a:endParaRPr lang="en-US"/>
          </a:p>
        </p:txBody>
      </p:sp>
    </p:spTree>
    <p:extLst>
      <p:ext uri="{BB962C8B-B14F-4D97-AF65-F5344CB8AC3E}">
        <p14:creationId xmlns:p14="http://schemas.microsoft.com/office/powerpoint/2010/main" val="2849024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glish.moe.gov.tw/ct.asp?xItem=14462&amp;CtNode=11424&amp;mp=1" TargetMode="External"/><Relationship Id="rId2" Type="http://schemas.openxmlformats.org/officeDocument/2006/relationships/hyperlink" Target="https://www.sc-top.org.tw/english/eng_index.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roc-taiwan.org/inmaa_en/post/730.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163.29.3.92/twrail/EN_QuickSearch.aspx" TargetMode="External"/><Relationship Id="rId2" Type="http://schemas.openxmlformats.org/officeDocument/2006/relationships/hyperlink" Target="http://general.fgu.edu.tw/app/super_pages.php?ID=course1&amp;Sn=6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ezwp.wda.gov.tw/wcfonline/wSite/Control?function=IndexPag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mtc.ntnu.edu.tw/eng/hotel.html" TargetMode="External"/><Relationship Id="rId2" Type="http://schemas.openxmlformats.org/officeDocument/2006/relationships/hyperlink" Target="http://mtc.ntnu.edu.tw/eng/course-seasonal-fee.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buddhist.fgu.edu.tw/en/page301/page301_2"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english.moe.gov.tw/ct.asp?xItem=6798&amp;CtNode=10632&amp;mp=1" TargetMode="External"/><Relationship Id="rId7" Type="http://schemas.openxmlformats.org/officeDocument/2006/relationships/hyperlink" Target="http://tafs.mofa.gov.tw/Schs.aspx?loc=en" TargetMode="External"/><Relationship Id="rId2" Type="http://schemas.openxmlformats.org/officeDocument/2006/relationships/hyperlink" Target="http://oic.nccu.edu.tw/data/TS_Guidelines_Revised.pdf" TargetMode="External"/><Relationship Id="rId1" Type="http://schemas.openxmlformats.org/officeDocument/2006/relationships/slideLayout" Target="../slideLayouts/slideLayout2.xml"/><Relationship Id="rId6" Type="http://schemas.openxmlformats.org/officeDocument/2006/relationships/hyperlink" Target="http://www.icdf.org.tw/ct.asp?xItem=12505&amp;CtNode=30316&amp;mp=2" TargetMode="External"/><Relationship Id="rId5" Type="http://schemas.openxmlformats.org/officeDocument/2006/relationships/hyperlink" Target="https://taiwanscholarship.moe.gov.tw/web/data/moe/2016TaiwanScholarshipProgramGuidelines20160301.pdf" TargetMode="External"/><Relationship Id="rId4" Type="http://schemas.openxmlformats.org/officeDocument/2006/relationships/hyperlink" Target="https://www.mofa.gov.tw/en/cp.aspx?n=A5C28AD214C3FD7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of Buddhist Studies (DBS)</a:t>
            </a:r>
            <a:endParaRPr lang="en-US" dirty="0"/>
          </a:p>
        </p:txBody>
      </p:sp>
      <p:sp>
        <p:nvSpPr>
          <p:cNvPr id="3" name="Subtitle 2"/>
          <p:cNvSpPr>
            <a:spLocks noGrp="1"/>
          </p:cNvSpPr>
          <p:nvPr>
            <p:ph type="subTitle" idx="1"/>
          </p:nvPr>
        </p:nvSpPr>
        <p:spPr/>
        <p:txBody>
          <a:bodyPr/>
          <a:lstStyle/>
          <a:p>
            <a:r>
              <a:rPr lang="en-US" dirty="0" err="1" smtClean="0"/>
              <a:t>Fo</a:t>
            </a:r>
            <a:r>
              <a:rPr lang="en-US" dirty="0" smtClean="0"/>
              <a:t> </a:t>
            </a:r>
            <a:r>
              <a:rPr lang="en-US" dirty="0" err="1" smtClean="0"/>
              <a:t>Guang</a:t>
            </a:r>
            <a:r>
              <a:rPr lang="en-US" dirty="0" smtClean="0"/>
              <a:t> University (FGU), </a:t>
            </a:r>
            <a:r>
              <a:rPr lang="en-US" dirty="0" err="1" smtClean="0"/>
              <a:t>Jiaoxi</a:t>
            </a:r>
            <a:r>
              <a:rPr lang="en-US" dirty="0" smtClean="0"/>
              <a:t>, </a:t>
            </a:r>
            <a:r>
              <a:rPr lang="en-US" dirty="0" err="1" smtClean="0"/>
              <a:t>Yilan</a:t>
            </a:r>
            <a:r>
              <a:rPr lang="en-US" dirty="0" smtClean="0"/>
              <a:t> County, Taiwan</a:t>
            </a:r>
            <a:endParaRPr lang="en-US" dirty="0"/>
          </a:p>
        </p:txBody>
      </p:sp>
    </p:spTree>
    <p:extLst>
      <p:ext uri="{BB962C8B-B14F-4D97-AF65-F5344CB8AC3E}">
        <p14:creationId xmlns:p14="http://schemas.microsoft.com/office/powerpoint/2010/main" val="2624866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Taiwan Government Scholarship – Additional Information</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smtClean="0"/>
              <a:t>Please note- </a:t>
            </a:r>
            <a:r>
              <a:rPr lang="en-US" dirty="0" smtClean="0"/>
              <a:t>In case you are applying for the undergraduate degree in Chinese medium of instruction, you will have to produce a Chinese proficiency certificate called </a:t>
            </a:r>
            <a:r>
              <a:rPr lang="en-US" dirty="0" smtClean="0">
                <a:hlinkClick r:id="rId2"/>
              </a:rPr>
              <a:t>TOCFL</a:t>
            </a:r>
            <a:r>
              <a:rPr lang="en-US" dirty="0" smtClean="0"/>
              <a:t> – level 3 or above, for your Taiwan Scholarship application.</a:t>
            </a:r>
          </a:p>
          <a:p>
            <a:r>
              <a:rPr lang="en-US" dirty="0" smtClean="0"/>
              <a:t>Additionally, the Taiwan government funds </a:t>
            </a:r>
            <a:r>
              <a:rPr lang="en-US" dirty="0" smtClean="0">
                <a:hlinkClick r:id="rId3"/>
              </a:rPr>
              <a:t>Chinese language education</a:t>
            </a:r>
            <a:r>
              <a:rPr lang="en-US" dirty="0" smtClean="0"/>
              <a:t>.</a:t>
            </a:r>
          </a:p>
          <a:p>
            <a:r>
              <a:rPr lang="en-US" dirty="0" smtClean="0"/>
              <a:t>The maximum number of years you can avail of the Taiwan government </a:t>
            </a:r>
            <a:r>
              <a:rPr lang="en-US" dirty="0"/>
              <a:t>scholarship is a total </a:t>
            </a:r>
            <a:r>
              <a:rPr lang="en-US" dirty="0" smtClean="0"/>
              <a:t>of </a:t>
            </a:r>
            <a:r>
              <a:rPr lang="en-US" b="1" dirty="0" smtClean="0"/>
              <a:t>five</a:t>
            </a:r>
            <a:r>
              <a:rPr lang="en-US" dirty="0" smtClean="0"/>
              <a:t> years.</a:t>
            </a:r>
          </a:p>
          <a:p>
            <a:pPr lvl="1"/>
            <a:r>
              <a:rPr lang="en-US" dirty="0" smtClean="0"/>
              <a:t>In case you choose to do a year of Chinese language study, then your B.A./M.A./PhD. studies will be funded for the remainder of the time i.e. four years only.</a:t>
            </a:r>
          </a:p>
        </p:txBody>
      </p:sp>
    </p:spTree>
    <p:extLst>
      <p:ext uri="{BB962C8B-B14F-4D97-AF65-F5344CB8AC3E}">
        <p14:creationId xmlns:p14="http://schemas.microsoft.com/office/powerpoint/2010/main" val="3449728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FGUniversity-DepartmentBS</a:t>
            </a:r>
            <a:r>
              <a:rPr lang="en-US" dirty="0" smtClean="0"/>
              <a:t> Scholarship</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a:t>
            </a:r>
            <a:r>
              <a:rPr lang="en-US" dirty="0" smtClean="0"/>
              <a:t>DBS scholarship </a:t>
            </a:r>
            <a:r>
              <a:rPr lang="en-US" dirty="0"/>
              <a:t>is a set amount that covers ​​full tuition and partial costs of room and boarding. It is </a:t>
            </a:r>
            <a:r>
              <a:rPr lang="en-US" b="1" i="1" u="sng" dirty="0"/>
              <a:t>only</a:t>
            </a:r>
            <a:r>
              <a:rPr lang="en-US" dirty="0"/>
              <a:t> paid to students who reside in the department's </a:t>
            </a:r>
            <a:r>
              <a:rPr lang="en-US" dirty="0" smtClean="0"/>
              <a:t>dormitory and undertake shared chores.​</a:t>
            </a:r>
            <a:endParaRPr lang="en-US" dirty="0"/>
          </a:p>
          <a:p>
            <a:r>
              <a:rPr lang="en-US" dirty="0"/>
              <a:t>​The </a:t>
            </a:r>
            <a:r>
              <a:rPr lang="en-US" dirty="0" smtClean="0"/>
              <a:t>DBS scholarship </a:t>
            </a:r>
            <a:r>
              <a:rPr lang="en-US" dirty="0"/>
              <a:t>is available to all students of Buddhist Studies who ​stay in the dormitory with shared accommodation and complete the shared chores.</a:t>
            </a:r>
          </a:p>
          <a:p>
            <a:r>
              <a:rPr lang="en-US" dirty="0" smtClean="0"/>
              <a:t>The </a:t>
            </a:r>
            <a:r>
              <a:rPr lang="en-US" b="1" i="1" dirty="0"/>
              <a:t>mode of scholarship is by </a:t>
            </a:r>
            <a:r>
              <a:rPr lang="en-US" b="1" i="1" dirty="0" smtClean="0">
                <a:solidFill>
                  <a:srgbClr val="FF0000"/>
                </a:solidFill>
              </a:rPr>
              <a:t>reimbursement</a:t>
            </a:r>
            <a:r>
              <a:rPr lang="en-US" b="1" i="1" dirty="0" smtClean="0"/>
              <a:t> </a:t>
            </a:r>
            <a:r>
              <a:rPr lang="en-US" b="1" dirty="0" smtClean="0"/>
              <a:t>AFTER</a:t>
            </a:r>
            <a:r>
              <a:rPr lang="en-US" dirty="0" smtClean="0"/>
              <a:t> a minimum of two months (9-11 weeks) from the date of payment of fees each semester.</a:t>
            </a:r>
          </a:p>
          <a:p>
            <a:r>
              <a:rPr lang="en-US" dirty="0" smtClean="0"/>
              <a:t>The scholarship is applicable ONLY for a period of TWO years of study.</a:t>
            </a:r>
          </a:p>
          <a:p>
            <a:pPr lvl="1"/>
            <a:r>
              <a:rPr lang="en-US" dirty="0" smtClean="0"/>
              <a:t>Additional years required to complete requisite course credits are under chargeable tuition fees and dorm fees without the scholarship cover.</a:t>
            </a:r>
          </a:p>
          <a:p>
            <a:r>
              <a:rPr lang="en-US" dirty="0" smtClean="0"/>
              <a:t>The DBS scholarship </a:t>
            </a:r>
            <a:r>
              <a:rPr lang="en-US" b="1" dirty="0" smtClean="0"/>
              <a:t>does NOT provide a stipend</a:t>
            </a:r>
            <a:r>
              <a:rPr lang="en-US" dirty="0" smtClean="0"/>
              <a:t> to cover your living costs.</a:t>
            </a:r>
          </a:p>
          <a:p>
            <a:pPr lvl="1"/>
            <a:r>
              <a:rPr lang="en-US" dirty="0" smtClean="0"/>
              <a:t>Your DBS scholarship gets credited after your mid-term exams, which is roughly nine to eleven weeks after payment of school fees.</a:t>
            </a:r>
          </a:p>
          <a:p>
            <a:pPr lvl="1"/>
            <a:r>
              <a:rPr lang="en-US" dirty="0" smtClean="0"/>
              <a:t>You will need to factor in your living costs during this period.</a:t>
            </a:r>
          </a:p>
        </p:txBody>
      </p:sp>
    </p:spTree>
    <p:extLst>
      <p:ext uri="{BB962C8B-B14F-4D97-AF65-F5344CB8AC3E}">
        <p14:creationId xmlns:p14="http://schemas.microsoft.com/office/powerpoint/2010/main" val="422732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Living Expenses </a:t>
            </a:r>
            <a:r>
              <a:rPr lang="en-US" dirty="0" smtClean="0"/>
              <a:t>– outside DBS Dormitory</a:t>
            </a:r>
            <a:endParaRPr lang="en-US" dirty="0"/>
          </a:p>
        </p:txBody>
      </p:sp>
      <p:sp>
        <p:nvSpPr>
          <p:cNvPr id="3" name="Content Placeholder 2"/>
          <p:cNvSpPr>
            <a:spLocks noGrp="1"/>
          </p:cNvSpPr>
          <p:nvPr>
            <p:ph idx="1"/>
          </p:nvPr>
        </p:nvSpPr>
        <p:spPr/>
        <p:txBody>
          <a:bodyPr>
            <a:normAutofit fontScale="55000" lnSpcReduction="20000"/>
          </a:bodyPr>
          <a:lstStyle/>
          <a:p>
            <a:r>
              <a:rPr lang="en-US" sz="3600" dirty="0" smtClean="0"/>
              <a:t>If you choose to live outside the DBS dormitory, you are ineligible for the department scholarship of NTD50000 per semester for a maximum of two years.</a:t>
            </a:r>
          </a:p>
          <a:p>
            <a:pPr lvl="1"/>
            <a:r>
              <a:rPr lang="en-US" sz="2900" dirty="0" smtClean="0"/>
              <a:t>You cannot stay or eat in the dormitory </a:t>
            </a:r>
            <a:r>
              <a:rPr lang="en-US" sz="2900" dirty="0" smtClean="0"/>
              <a:t>either, </a:t>
            </a:r>
            <a:r>
              <a:rPr lang="en-US" sz="2900" dirty="0" smtClean="0"/>
              <a:t>if you live outside of the DBS dorms.</a:t>
            </a:r>
          </a:p>
          <a:p>
            <a:r>
              <a:rPr lang="en-US" sz="3600" dirty="0" smtClean="0"/>
              <a:t>You can opt to stay in the Boys/Girls Hostel within campus if they have vacancies.</a:t>
            </a:r>
          </a:p>
          <a:p>
            <a:r>
              <a:rPr lang="en-US" sz="3600" dirty="0" smtClean="0"/>
              <a:t>You can rent an apartment in </a:t>
            </a:r>
            <a:r>
              <a:rPr lang="en-US" sz="3600" dirty="0" err="1" smtClean="0"/>
              <a:t>Yilan</a:t>
            </a:r>
            <a:r>
              <a:rPr lang="en-US" sz="3600" dirty="0" smtClean="0"/>
              <a:t> or </a:t>
            </a:r>
            <a:r>
              <a:rPr lang="en-US" sz="3600" dirty="0" err="1" smtClean="0"/>
              <a:t>Jiaoxi</a:t>
            </a:r>
            <a:r>
              <a:rPr lang="en-US" sz="3600" dirty="0" smtClean="0"/>
              <a:t> and commute to FGU by the school bus or </a:t>
            </a:r>
            <a:r>
              <a:rPr lang="en-US" sz="3600" dirty="0" err="1" smtClean="0"/>
              <a:t>Yilan</a:t>
            </a:r>
            <a:r>
              <a:rPr lang="en-US" sz="3600" dirty="0" smtClean="0"/>
              <a:t> Housing bus. (Each trip = NTD 20; each round-trip costs NTD 40.)</a:t>
            </a:r>
          </a:p>
          <a:p>
            <a:pPr lvl="1"/>
            <a:r>
              <a:rPr lang="en-US" dirty="0" smtClean="0"/>
              <a:t>You can check for house rents and availability of rooms online.</a:t>
            </a:r>
          </a:p>
          <a:p>
            <a:r>
              <a:rPr lang="en-US" sz="3600" dirty="0" smtClean="0"/>
              <a:t>Your </a:t>
            </a:r>
            <a:r>
              <a:rPr lang="en-US" sz="3600" dirty="0" smtClean="0"/>
              <a:t>total expenses for living outside DBS will </a:t>
            </a:r>
            <a:r>
              <a:rPr lang="en-US" sz="3600" dirty="0" smtClean="0"/>
              <a:t>include:</a:t>
            </a:r>
          </a:p>
          <a:p>
            <a:pPr lvl="1"/>
            <a:r>
              <a:rPr lang="en-US" sz="2900" dirty="0" smtClean="0"/>
              <a:t>School fees</a:t>
            </a:r>
          </a:p>
          <a:p>
            <a:pPr lvl="1"/>
            <a:r>
              <a:rPr lang="en-US" sz="2900" dirty="0" smtClean="0"/>
              <a:t>Health Insurance Fees</a:t>
            </a:r>
          </a:p>
          <a:p>
            <a:pPr lvl="1"/>
            <a:r>
              <a:rPr lang="en-US" sz="2900" dirty="0" smtClean="0"/>
              <a:t>Transportations costs</a:t>
            </a:r>
          </a:p>
          <a:p>
            <a:pPr lvl="1"/>
            <a:r>
              <a:rPr lang="en-US" sz="2900" dirty="0" smtClean="0"/>
              <a:t>Food expenses</a:t>
            </a:r>
          </a:p>
          <a:p>
            <a:pPr lvl="1"/>
            <a:r>
              <a:rPr lang="en-US" sz="2900" dirty="0" smtClean="0"/>
              <a:t>House-rent and Utility bills</a:t>
            </a:r>
          </a:p>
          <a:p>
            <a:pPr lvl="1"/>
            <a:r>
              <a:rPr lang="en-US" sz="2900" dirty="0" smtClean="0"/>
              <a:t>Miscellaneous expenses</a:t>
            </a:r>
          </a:p>
          <a:p>
            <a:endParaRPr lang="en-US" dirty="0"/>
          </a:p>
        </p:txBody>
      </p:sp>
    </p:spTree>
    <p:extLst>
      <p:ext uri="{BB962C8B-B14F-4D97-AF65-F5344CB8AC3E}">
        <p14:creationId xmlns:p14="http://schemas.microsoft.com/office/powerpoint/2010/main" val="1894454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Living </a:t>
            </a:r>
            <a:r>
              <a:rPr lang="en-US" dirty="0" smtClean="0"/>
              <a:t>Expenses – One-time</a:t>
            </a:r>
            <a:endParaRPr lang="en-US" dirty="0"/>
          </a:p>
        </p:txBody>
      </p:sp>
      <p:sp>
        <p:nvSpPr>
          <p:cNvPr id="3" name="Content Placeholder 2"/>
          <p:cNvSpPr>
            <a:spLocks noGrp="1"/>
          </p:cNvSpPr>
          <p:nvPr>
            <p:ph idx="1"/>
          </p:nvPr>
        </p:nvSpPr>
        <p:spPr/>
        <p:txBody>
          <a:bodyPr>
            <a:noAutofit/>
          </a:bodyPr>
          <a:lstStyle/>
          <a:p>
            <a:r>
              <a:rPr lang="en-US" sz="1500" dirty="0" smtClean="0"/>
              <a:t>You </a:t>
            </a:r>
            <a:r>
              <a:rPr lang="en-US" sz="1500" dirty="0"/>
              <a:t>will have to bear the additional </a:t>
            </a:r>
            <a:r>
              <a:rPr lang="en-US" sz="1500" dirty="0" smtClean="0"/>
              <a:t>(one-time) expenses </a:t>
            </a:r>
            <a:r>
              <a:rPr lang="en-US" sz="1500" dirty="0"/>
              <a:t>such </a:t>
            </a:r>
            <a:r>
              <a:rPr lang="en-US" sz="1500" dirty="0" smtClean="0"/>
              <a:t>as:</a:t>
            </a:r>
          </a:p>
          <a:p>
            <a:pPr lvl="1"/>
            <a:r>
              <a:rPr lang="en-US" sz="1100" dirty="0" smtClean="0"/>
              <a:t>Alien </a:t>
            </a:r>
            <a:r>
              <a:rPr lang="en-US" sz="1100" dirty="0"/>
              <a:t>Resident Certificate (Visa </a:t>
            </a:r>
            <a:r>
              <a:rPr lang="en-US" sz="1100" dirty="0" smtClean="0"/>
              <a:t>fees) – NTD 1000</a:t>
            </a:r>
          </a:p>
          <a:p>
            <a:pPr lvl="1"/>
            <a:r>
              <a:rPr lang="en-US" sz="1100" dirty="0" smtClean="0"/>
              <a:t>Compulsory </a:t>
            </a:r>
            <a:r>
              <a:rPr lang="en-US" sz="1100" dirty="0"/>
              <a:t>Health </a:t>
            </a:r>
            <a:r>
              <a:rPr lang="en-US" sz="1100" dirty="0" smtClean="0"/>
              <a:t>Check-up – NTD 1000</a:t>
            </a:r>
          </a:p>
          <a:p>
            <a:pPr lvl="1"/>
            <a:r>
              <a:rPr lang="en-US" sz="1100" dirty="0" smtClean="0"/>
              <a:t>Compulsory </a:t>
            </a:r>
            <a:r>
              <a:rPr lang="en-US" sz="1100" dirty="0"/>
              <a:t>Medical </a:t>
            </a:r>
            <a:r>
              <a:rPr lang="en-US" sz="1100" dirty="0" smtClean="0"/>
              <a:t>Insurance – NTD 3000/3500</a:t>
            </a:r>
          </a:p>
          <a:p>
            <a:pPr lvl="1"/>
            <a:r>
              <a:rPr lang="en-US" sz="1100" dirty="0" smtClean="0"/>
              <a:t>Bank Account – NTD 1000</a:t>
            </a:r>
          </a:p>
          <a:p>
            <a:pPr lvl="1"/>
            <a:r>
              <a:rPr lang="en-US" sz="1100" dirty="0" smtClean="0"/>
              <a:t>Student </a:t>
            </a:r>
            <a:r>
              <a:rPr lang="en-US" sz="1100" dirty="0"/>
              <a:t>Association </a:t>
            </a:r>
            <a:r>
              <a:rPr lang="en-US" sz="1100" dirty="0" smtClean="0"/>
              <a:t>Charges – NTD </a:t>
            </a:r>
            <a:r>
              <a:rPr lang="en-US" sz="1100" dirty="0" smtClean="0"/>
              <a:t>800</a:t>
            </a:r>
            <a:endParaRPr lang="en-US" sz="1100" dirty="0" smtClean="0"/>
          </a:p>
          <a:p>
            <a:pPr lvl="1"/>
            <a:r>
              <a:rPr lang="en-US" sz="1100" dirty="0" smtClean="0"/>
              <a:t>Mattress – NTD </a:t>
            </a:r>
            <a:r>
              <a:rPr lang="en-US" sz="1100" dirty="0" smtClean="0"/>
              <a:t>2300</a:t>
            </a:r>
            <a:endParaRPr lang="en-US" sz="1100" dirty="0" smtClean="0"/>
          </a:p>
          <a:p>
            <a:pPr lvl="1"/>
            <a:r>
              <a:rPr lang="en-US" sz="1100" dirty="0" smtClean="0"/>
              <a:t>Black robe (</a:t>
            </a:r>
            <a:r>
              <a:rPr lang="en-US" sz="1100" i="1" dirty="0" err="1" smtClean="0"/>
              <a:t>Haijing</a:t>
            </a:r>
            <a:r>
              <a:rPr lang="en-US" sz="1100" dirty="0" smtClean="0"/>
              <a:t>) – NTD </a:t>
            </a:r>
            <a:r>
              <a:rPr lang="en-US" sz="1100" dirty="0" smtClean="0"/>
              <a:t>300</a:t>
            </a:r>
            <a:endParaRPr lang="en-US" sz="1100" dirty="0" smtClean="0"/>
          </a:p>
          <a:p>
            <a:pPr lvl="1"/>
            <a:r>
              <a:rPr lang="en-US" sz="1100" dirty="0" smtClean="0"/>
              <a:t>DBS </a:t>
            </a:r>
            <a:r>
              <a:rPr lang="en-US" sz="1100" dirty="0"/>
              <a:t>Tee-shirts (optional), t</a:t>
            </a:r>
            <a:r>
              <a:rPr lang="en-US" sz="1100" dirty="0" smtClean="0"/>
              <a:t>able lamp, hair-dryers, hangers</a:t>
            </a:r>
          </a:p>
          <a:p>
            <a:r>
              <a:rPr lang="en-US" sz="1500" dirty="0"/>
              <a:t>The mattress is a one-time compulsory purchase which will cost you NTD </a:t>
            </a:r>
            <a:r>
              <a:rPr lang="en-US" sz="1500" dirty="0" smtClean="0"/>
              <a:t>2300</a:t>
            </a:r>
            <a:r>
              <a:rPr lang="en-US" sz="1500" dirty="0" smtClean="0"/>
              <a:t>.</a:t>
            </a:r>
          </a:p>
          <a:p>
            <a:r>
              <a:rPr lang="en-US" sz="1500" dirty="0" smtClean="0"/>
              <a:t>The </a:t>
            </a:r>
            <a:r>
              <a:rPr lang="en-US" sz="1500" dirty="0"/>
              <a:t>DBS tee-shirts are optional costing NTD </a:t>
            </a:r>
            <a:r>
              <a:rPr lang="en-US" sz="1500" dirty="0" smtClean="0"/>
              <a:t>250 </a:t>
            </a:r>
            <a:r>
              <a:rPr lang="en-US" sz="1500" dirty="0" smtClean="0"/>
              <a:t>each.</a:t>
            </a:r>
          </a:p>
          <a:p>
            <a:r>
              <a:rPr lang="en-US" sz="1500" dirty="0" smtClean="0"/>
              <a:t>You </a:t>
            </a:r>
            <a:r>
              <a:rPr lang="en-US" sz="1500" dirty="0"/>
              <a:t>will also need to buy/bring  a table lamp and hair-dryer (110V</a:t>
            </a:r>
            <a:r>
              <a:rPr lang="en-US" sz="1500" dirty="0" smtClean="0"/>
              <a:t>).</a:t>
            </a:r>
            <a:endParaRPr lang="en-US" sz="1500" dirty="0"/>
          </a:p>
          <a:p>
            <a:pPr lvl="1"/>
            <a:r>
              <a:rPr lang="en-US" sz="1400" dirty="0"/>
              <a:t>Please carry your own </a:t>
            </a:r>
            <a:r>
              <a:rPr lang="en-US" sz="1400" b="1" dirty="0"/>
              <a:t>personal essentials for everyday use</a:t>
            </a:r>
            <a:r>
              <a:rPr lang="en-US" sz="1400" dirty="0"/>
              <a:t>: clothes, winter clothing, toiletries, medications, etc.</a:t>
            </a:r>
          </a:p>
          <a:p>
            <a:pPr lvl="1"/>
            <a:r>
              <a:rPr lang="en-US" sz="1400" dirty="0"/>
              <a:t>It is advisable to bring your own </a:t>
            </a:r>
            <a:r>
              <a:rPr lang="en-US" sz="1400" b="1" dirty="0"/>
              <a:t>packaged (comfort) food or ready-to-eat snacks </a:t>
            </a:r>
            <a:r>
              <a:rPr lang="en-US" sz="1400" dirty="0"/>
              <a:t>for the length of your stay (18 weekends plus minimum 20 weekdays).</a:t>
            </a:r>
          </a:p>
          <a:p>
            <a:r>
              <a:rPr lang="en-US" sz="1500" dirty="0"/>
              <a:t>You may need to buy a </a:t>
            </a:r>
            <a:r>
              <a:rPr lang="en-US" sz="1500" b="1" dirty="0"/>
              <a:t>dehumidifier</a:t>
            </a:r>
            <a:r>
              <a:rPr lang="en-US" sz="1500" dirty="0"/>
              <a:t> for personal use throughout the </a:t>
            </a:r>
            <a:r>
              <a:rPr lang="en-US" sz="1500" dirty="0" smtClean="0"/>
              <a:t>year.</a:t>
            </a:r>
          </a:p>
          <a:p>
            <a:pPr lvl="1"/>
            <a:r>
              <a:rPr lang="en-US" sz="1100" dirty="0"/>
              <a:t>It may cost you approximately NTD2500.</a:t>
            </a:r>
          </a:p>
          <a:p>
            <a:r>
              <a:rPr lang="en-US" sz="1500" dirty="0" smtClean="0"/>
              <a:t>During </a:t>
            </a:r>
            <a:r>
              <a:rPr lang="en-US" sz="1500" dirty="0"/>
              <a:t>winter months, you may need a personal </a:t>
            </a:r>
            <a:r>
              <a:rPr lang="en-US" sz="1500" b="1" dirty="0"/>
              <a:t>heater</a:t>
            </a:r>
            <a:r>
              <a:rPr lang="en-US" sz="1500" dirty="0"/>
              <a:t> for your own </a:t>
            </a:r>
            <a:r>
              <a:rPr lang="en-US" sz="1500" dirty="0" smtClean="0"/>
              <a:t>use.</a:t>
            </a:r>
          </a:p>
          <a:p>
            <a:pPr lvl="1"/>
            <a:r>
              <a:rPr lang="en-US" sz="1100" dirty="0" smtClean="0"/>
              <a:t>It </a:t>
            </a:r>
            <a:r>
              <a:rPr lang="en-US" sz="1100" dirty="0"/>
              <a:t>may cost you approximately </a:t>
            </a:r>
            <a:r>
              <a:rPr lang="en-US" sz="1100" dirty="0" smtClean="0"/>
              <a:t>NTD2500.</a:t>
            </a:r>
          </a:p>
        </p:txBody>
      </p:sp>
    </p:spTree>
    <p:extLst>
      <p:ext uri="{BB962C8B-B14F-4D97-AF65-F5344CB8AC3E}">
        <p14:creationId xmlns:p14="http://schemas.microsoft.com/office/powerpoint/2010/main" val="1559125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Living </a:t>
            </a:r>
            <a:r>
              <a:rPr lang="en-US" dirty="0" smtClean="0"/>
              <a:t>Expenses – Recurring</a:t>
            </a:r>
            <a:endParaRPr lang="en-US" dirty="0"/>
          </a:p>
        </p:txBody>
      </p:sp>
      <p:sp>
        <p:nvSpPr>
          <p:cNvPr id="3" name="Content Placeholder 2"/>
          <p:cNvSpPr>
            <a:spLocks noGrp="1"/>
          </p:cNvSpPr>
          <p:nvPr>
            <p:ph idx="1"/>
          </p:nvPr>
        </p:nvSpPr>
        <p:spPr/>
        <p:txBody>
          <a:bodyPr>
            <a:noAutofit/>
          </a:bodyPr>
          <a:lstStyle/>
          <a:p>
            <a:r>
              <a:rPr lang="en-US" sz="2000" dirty="0"/>
              <a:t>You will have a monthly or periodic recharge expense for your Mobile Phone Plan (optional), transport &amp; stationery.</a:t>
            </a:r>
          </a:p>
          <a:p>
            <a:pPr lvl="1"/>
            <a:r>
              <a:rPr lang="en-US" sz="1800" dirty="0" smtClean="0"/>
              <a:t>The travel card will cost you NTD 100.</a:t>
            </a:r>
          </a:p>
          <a:p>
            <a:pPr lvl="1"/>
            <a:r>
              <a:rPr lang="en-US" sz="1800" dirty="0" smtClean="0"/>
              <a:t>You can refill the balance amount in your travel card and recharge your mobile from any convenience store.</a:t>
            </a:r>
          </a:p>
          <a:p>
            <a:r>
              <a:rPr lang="en-US" sz="2000" dirty="0"/>
              <a:t>You can purchase a printing card for NTD 500 to print/photocopy 800 pages from the University admin building. (This charge may change since this PPT is dated.)</a:t>
            </a:r>
          </a:p>
          <a:p>
            <a:r>
              <a:rPr lang="en-US" sz="2000" dirty="0"/>
              <a:t>You can avail of the washing machine and dryer in the laundry room for NTD </a:t>
            </a:r>
            <a:r>
              <a:rPr lang="en-US" sz="2000" dirty="0" smtClean="0"/>
              <a:t>20 </a:t>
            </a:r>
            <a:r>
              <a:rPr lang="en-US" sz="2000" dirty="0"/>
              <a:t>per wash load of 30 minutes and NTD 10 per dryer load of 30 minutes.</a:t>
            </a:r>
          </a:p>
          <a:p>
            <a:pPr lvl="1"/>
            <a:r>
              <a:rPr lang="en-US" sz="1800" dirty="0" smtClean="0"/>
              <a:t>You cannot alter the wash cycle setting of the washing machine. You need to get your own washing detergent.</a:t>
            </a:r>
          </a:p>
          <a:p>
            <a:pPr lvl="1"/>
            <a:r>
              <a:rPr lang="en-US" sz="1800" dirty="0" smtClean="0"/>
              <a:t>You can set the dryer to low, medium or, high and increase dryer time by adding another cycle of 30 minutes for an additional NTD 10.</a:t>
            </a:r>
          </a:p>
          <a:p>
            <a:pPr lvl="1"/>
            <a:r>
              <a:rPr lang="en-US" sz="1800" dirty="0" smtClean="0"/>
              <a:t>You need to purchase your own dryer sheets if you use them.</a:t>
            </a:r>
            <a:endParaRPr lang="en-US" sz="1800" dirty="0"/>
          </a:p>
        </p:txBody>
      </p:sp>
    </p:spTree>
    <p:extLst>
      <p:ext uri="{BB962C8B-B14F-4D97-AF65-F5344CB8AC3E}">
        <p14:creationId xmlns:p14="http://schemas.microsoft.com/office/powerpoint/2010/main" val="45160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Living </a:t>
            </a:r>
            <a:r>
              <a:rPr lang="en-US" dirty="0" smtClean="0"/>
              <a:t>Expenses – Weekends</a:t>
            </a:r>
            <a:endParaRPr lang="en-US" dirty="0"/>
          </a:p>
        </p:txBody>
      </p:sp>
      <p:sp>
        <p:nvSpPr>
          <p:cNvPr id="3" name="Content Placeholder 2"/>
          <p:cNvSpPr>
            <a:spLocks noGrp="1"/>
          </p:cNvSpPr>
          <p:nvPr>
            <p:ph idx="1"/>
          </p:nvPr>
        </p:nvSpPr>
        <p:spPr/>
        <p:txBody>
          <a:bodyPr>
            <a:noAutofit/>
          </a:bodyPr>
          <a:lstStyle/>
          <a:p>
            <a:r>
              <a:rPr lang="en-US" sz="3000" dirty="0" smtClean="0"/>
              <a:t>You </a:t>
            </a:r>
            <a:r>
              <a:rPr lang="en-US" sz="3000" dirty="0"/>
              <a:t>will also have to provide for your own meals during every Saturday and </a:t>
            </a:r>
            <a:r>
              <a:rPr lang="en-US" sz="3000" dirty="0" smtClean="0"/>
              <a:t>Sunday.</a:t>
            </a:r>
          </a:p>
          <a:p>
            <a:pPr lvl="1"/>
            <a:r>
              <a:rPr lang="en-US" sz="2400" dirty="0" smtClean="0"/>
              <a:t>Each </a:t>
            </a:r>
            <a:r>
              <a:rPr lang="en-US" sz="2400" dirty="0"/>
              <a:t>meal may cost you </a:t>
            </a:r>
            <a:r>
              <a:rPr lang="en-US" sz="2400" dirty="0" smtClean="0"/>
              <a:t>approximately </a:t>
            </a:r>
            <a:r>
              <a:rPr lang="en-US" sz="2400" dirty="0"/>
              <a:t>NTD </a:t>
            </a:r>
            <a:r>
              <a:rPr lang="en-US" sz="2400" dirty="0" smtClean="0"/>
              <a:t>60-100.</a:t>
            </a:r>
          </a:p>
          <a:p>
            <a:r>
              <a:rPr lang="en-US" sz="3000" dirty="0" smtClean="0"/>
              <a:t>Each round-trip </a:t>
            </a:r>
            <a:r>
              <a:rPr lang="en-US" sz="3000" dirty="0"/>
              <a:t>for the shortest distance of commute will be </a:t>
            </a:r>
            <a:r>
              <a:rPr lang="en-US" sz="3000" b="1" u="sng" dirty="0"/>
              <a:t>minimum</a:t>
            </a:r>
            <a:r>
              <a:rPr lang="en-US" sz="3000" dirty="0"/>
              <a:t> NTD 40</a:t>
            </a:r>
            <a:r>
              <a:rPr lang="en-US" sz="3000" dirty="0" smtClean="0"/>
              <a:t>. The further you travel, the more it will cost.</a:t>
            </a:r>
          </a:p>
          <a:p>
            <a:pPr lvl="1"/>
            <a:r>
              <a:rPr lang="en-US" sz="2400" dirty="0" smtClean="0"/>
              <a:t>You could buy a Taiwan Public Transport “Easy Student Travel Card” at any Taiwan MRT station or convenience store and upload details online </a:t>
            </a:r>
            <a:r>
              <a:rPr lang="en-US" sz="2400" dirty="0"/>
              <a:t>for applicable student discounts</a:t>
            </a:r>
            <a:r>
              <a:rPr lang="en-US" sz="2400" dirty="0" smtClean="0"/>
              <a:t>.</a:t>
            </a:r>
          </a:p>
          <a:p>
            <a:pPr lvl="1"/>
            <a:r>
              <a:rPr lang="en-US" sz="2400" dirty="0" smtClean="0"/>
              <a:t>You can buy an </a:t>
            </a:r>
            <a:r>
              <a:rPr lang="en-US" sz="2400" dirty="0" err="1" smtClean="0"/>
              <a:t>i</a:t>
            </a:r>
            <a:r>
              <a:rPr lang="en-US" sz="2400" dirty="0" smtClean="0"/>
              <a:t>-pass/FGU travel card within the </a:t>
            </a:r>
            <a:r>
              <a:rPr lang="en-US" sz="2400" dirty="0"/>
              <a:t>school or convenience </a:t>
            </a:r>
            <a:r>
              <a:rPr lang="en-US" sz="2400" dirty="0" smtClean="0"/>
              <a:t>store.</a:t>
            </a:r>
          </a:p>
        </p:txBody>
      </p:sp>
    </p:spTree>
    <p:extLst>
      <p:ext uri="{BB962C8B-B14F-4D97-AF65-F5344CB8AC3E}">
        <p14:creationId xmlns:p14="http://schemas.microsoft.com/office/powerpoint/2010/main" val="1564832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Living </a:t>
            </a:r>
            <a:r>
              <a:rPr lang="en-US" dirty="0" smtClean="0"/>
              <a:t>Expenses – Vacations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case you do not travel back to your home-Country during the vacations, you will have to look for alternate accommodation during the summer and winter vacations as all students have to vacate the dormitories during vacations</a:t>
            </a:r>
            <a:r>
              <a:rPr lang="en-US" dirty="0" smtClean="0"/>
              <a:t>.</a:t>
            </a:r>
          </a:p>
          <a:p>
            <a:pPr lvl="1"/>
            <a:r>
              <a:rPr lang="en-US" dirty="0" smtClean="0"/>
              <a:t>This may cost you </a:t>
            </a:r>
            <a:r>
              <a:rPr lang="en-US" dirty="0" smtClean="0"/>
              <a:t>approximately NTD800/</a:t>
            </a:r>
            <a:r>
              <a:rPr lang="en-US" dirty="0" smtClean="0"/>
              <a:t>per </a:t>
            </a:r>
            <a:r>
              <a:rPr lang="en-US" dirty="0"/>
              <a:t>week </a:t>
            </a:r>
            <a:r>
              <a:rPr lang="en-US" dirty="0" smtClean="0"/>
              <a:t>to live in the girls’/boys’ dorm on </a:t>
            </a:r>
            <a:r>
              <a:rPr lang="en-US" dirty="0" smtClean="0"/>
              <a:t>campus.</a:t>
            </a:r>
            <a:endParaRPr lang="en-US" dirty="0" smtClean="0"/>
          </a:p>
          <a:p>
            <a:pPr lvl="1"/>
            <a:r>
              <a:rPr lang="en-US" dirty="0" smtClean="0"/>
              <a:t>You can also find accommodation in </a:t>
            </a:r>
            <a:r>
              <a:rPr lang="en-US" dirty="0"/>
              <a:t>the areas </a:t>
            </a:r>
            <a:r>
              <a:rPr lang="en-US" dirty="0" smtClean="0"/>
              <a:t>near the University.</a:t>
            </a:r>
          </a:p>
          <a:p>
            <a:r>
              <a:rPr lang="en-US" dirty="0" smtClean="0"/>
              <a:t>You can find unpaid or paid volunteer work at </a:t>
            </a:r>
            <a:r>
              <a:rPr lang="en-US" dirty="0" err="1" smtClean="0"/>
              <a:t>Fo</a:t>
            </a:r>
            <a:r>
              <a:rPr lang="en-US" dirty="0" smtClean="0"/>
              <a:t> </a:t>
            </a:r>
            <a:r>
              <a:rPr lang="en-US" dirty="0" err="1" smtClean="0"/>
              <a:t>Guang</a:t>
            </a:r>
            <a:r>
              <a:rPr lang="en-US" dirty="0" smtClean="0"/>
              <a:t> Shan Monastery by checking with the Dorm/House Master.</a:t>
            </a:r>
          </a:p>
          <a:p>
            <a:r>
              <a:rPr lang="en-US" dirty="0" smtClean="0"/>
              <a:t>Belongings are to be packed and placed neatly:</a:t>
            </a:r>
            <a:endParaRPr lang="en-US" dirty="0"/>
          </a:p>
          <a:p>
            <a:pPr lvl="1"/>
            <a:r>
              <a:rPr lang="en-US" dirty="0"/>
              <a:t>During Winter vacations,  you can store your neatly-packed belongings in the dorm rooms.</a:t>
            </a:r>
          </a:p>
          <a:p>
            <a:pPr lvl="1"/>
            <a:r>
              <a:rPr lang="en-US" dirty="0"/>
              <a:t>During Summer vacations, </a:t>
            </a:r>
            <a:r>
              <a:rPr lang="en-US" dirty="0" smtClean="0"/>
              <a:t>international students can </a:t>
            </a:r>
            <a:r>
              <a:rPr lang="en-US" dirty="0"/>
              <a:t>store </a:t>
            </a:r>
            <a:r>
              <a:rPr lang="en-US" dirty="0" smtClean="0"/>
              <a:t>their luggage </a:t>
            </a:r>
            <a:r>
              <a:rPr lang="en-US" dirty="0"/>
              <a:t>(2 suitcases) in the basement.</a:t>
            </a:r>
          </a:p>
          <a:p>
            <a:pPr lvl="1"/>
            <a:r>
              <a:rPr lang="en-US" dirty="0"/>
              <a:t>For best practice, please use vacuum storage bags; you can bring them along or purchase them in Taiwan</a:t>
            </a:r>
            <a:r>
              <a:rPr lang="en-US" dirty="0" smtClean="0"/>
              <a:t>. It may approximately cost NTD200 for a set of three vacuum bags.</a:t>
            </a:r>
            <a:endParaRPr lang="en-US" dirty="0"/>
          </a:p>
        </p:txBody>
      </p:sp>
    </p:spTree>
    <p:extLst>
      <p:ext uri="{BB962C8B-B14F-4D97-AF65-F5344CB8AC3E}">
        <p14:creationId xmlns:p14="http://schemas.microsoft.com/office/powerpoint/2010/main" val="4279546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Applying for Taiwan VISA: resident foreign student</a:t>
            </a:r>
            <a:endParaRPr lang="en-US" dirty="0"/>
          </a:p>
        </p:txBody>
      </p:sp>
      <p:sp>
        <p:nvSpPr>
          <p:cNvPr id="7" name="Text Placeholder 6"/>
          <p:cNvSpPr>
            <a:spLocks noGrp="1"/>
          </p:cNvSpPr>
          <p:nvPr>
            <p:ph type="body" idx="1"/>
          </p:nvPr>
        </p:nvSpPr>
        <p:spPr/>
        <p:txBody>
          <a:bodyPr/>
          <a:lstStyle/>
          <a:p>
            <a:r>
              <a:rPr lang="en-US" dirty="0" smtClean="0"/>
              <a:t>This section details the information and processes required to be followed before you apply for your Taiwanese Visa.</a:t>
            </a:r>
            <a:endParaRPr lang="en-US" dirty="0"/>
          </a:p>
        </p:txBody>
      </p:sp>
    </p:spTree>
    <p:extLst>
      <p:ext uri="{BB962C8B-B14F-4D97-AF65-F5344CB8AC3E}">
        <p14:creationId xmlns:p14="http://schemas.microsoft.com/office/powerpoint/2010/main" val="425918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Educational Documents in </a:t>
            </a:r>
            <a:r>
              <a:rPr lang="en-US" dirty="0"/>
              <a:t>Home Country for </a:t>
            </a:r>
            <a:r>
              <a:rPr lang="en-US" dirty="0" smtClean="0"/>
              <a:t>Admit, Scholarship &amp; Visa</a:t>
            </a:r>
            <a:endParaRPr lang="en-US" dirty="0"/>
          </a:p>
        </p:txBody>
      </p:sp>
      <p:sp>
        <p:nvSpPr>
          <p:cNvPr id="3" name="Content Placeholder 2"/>
          <p:cNvSpPr>
            <a:spLocks noGrp="1"/>
          </p:cNvSpPr>
          <p:nvPr>
            <p:ph idx="1"/>
          </p:nvPr>
        </p:nvSpPr>
        <p:spPr/>
        <p:txBody>
          <a:bodyPr>
            <a:normAutofit fontScale="47500" lnSpcReduction="20000"/>
          </a:bodyPr>
          <a:lstStyle/>
          <a:p>
            <a:r>
              <a:rPr lang="en-US" sz="4600" dirty="0"/>
              <a:t>The </a:t>
            </a:r>
            <a:r>
              <a:rPr lang="en-US" sz="4600" b="1" dirty="0"/>
              <a:t>Educational Documents </a:t>
            </a:r>
            <a:r>
              <a:rPr lang="en-US" sz="4600" dirty="0"/>
              <a:t>require to </a:t>
            </a:r>
            <a:r>
              <a:rPr lang="en-US" sz="4600" dirty="0" smtClean="0"/>
              <a:t>be:</a:t>
            </a:r>
          </a:p>
          <a:p>
            <a:pPr lvl="1"/>
            <a:r>
              <a:rPr lang="en-US" sz="3400" dirty="0" smtClean="0"/>
              <a:t>(</a:t>
            </a:r>
            <a:r>
              <a:rPr lang="en-US" sz="3400" dirty="0" err="1" smtClean="0"/>
              <a:t>i</a:t>
            </a:r>
            <a:r>
              <a:rPr lang="en-US" sz="3400" dirty="0"/>
              <a:t>) verified by your </a:t>
            </a:r>
            <a:r>
              <a:rPr lang="en-US" sz="3400" dirty="0"/>
              <a:t>University </a:t>
            </a:r>
            <a:r>
              <a:rPr lang="en-US" sz="3400" dirty="0" smtClean="0"/>
              <a:t>(verified stamp by your university),</a:t>
            </a:r>
            <a:endParaRPr lang="en-US" sz="3400" dirty="0" smtClean="0"/>
          </a:p>
          <a:p>
            <a:pPr lvl="1"/>
            <a:r>
              <a:rPr lang="en-US" sz="3400" dirty="0" smtClean="0"/>
              <a:t>(</a:t>
            </a:r>
            <a:r>
              <a:rPr lang="en-US" sz="3400" dirty="0"/>
              <a:t>ii) notarized (stamped by a gazette officer</a:t>
            </a:r>
            <a:r>
              <a:rPr lang="en-US" sz="3400" dirty="0" smtClean="0"/>
              <a:t>),</a:t>
            </a:r>
          </a:p>
          <a:p>
            <a:pPr lvl="1"/>
            <a:r>
              <a:rPr lang="en-US" sz="3400" dirty="0" smtClean="0"/>
              <a:t>(</a:t>
            </a:r>
            <a:r>
              <a:rPr lang="en-US" sz="3400" dirty="0"/>
              <a:t>iii) stamped by your </a:t>
            </a:r>
            <a:r>
              <a:rPr lang="en-US" sz="3400" dirty="0" smtClean="0"/>
              <a:t>Country’s State </a:t>
            </a:r>
            <a:r>
              <a:rPr lang="en-US" sz="3400" dirty="0"/>
              <a:t>Government’s Education Department and </a:t>
            </a:r>
            <a:endParaRPr lang="en-US" sz="3400" dirty="0" smtClean="0"/>
          </a:p>
          <a:p>
            <a:pPr lvl="1"/>
            <a:r>
              <a:rPr lang="en-US" sz="3400" dirty="0" smtClean="0"/>
              <a:t>(</a:t>
            </a:r>
            <a:r>
              <a:rPr lang="en-US" sz="3400" dirty="0"/>
              <a:t>iv) stamped by your </a:t>
            </a:r>
            <a:r>
              <a:rPr lang="en-US" sz="3400" dirty="0"/>
              <a:t>Country’s State </a:t>
            </a:r>
            <a:r>
              <a:rPr lang="en-US" sz="3400" dirty="0"/>
              <a:t>Government’s </a:t>
            </a:r>
            <a:r>
              <a:rPr lang="en-US" sz="3400" dirty="0" smtClean="0"/>
              <a:t>Home Department,</a:t>
            </a:r>
          </a:p>
          <a:p>
            <a:pPr lvl="1"/>
            <a:r>
              <a:rPr lang="en-US" sz="3400" dirty="0" smtClean="0"/>
              <a:t>(v</a:t>
            </a:r>
            <a:r>
              <a:rPr lang="en-US" sz="3400" dirty="0"/>
              <a:t>) </a:t>
            </a:r>
            <a:r>
              <a:rPr lang="en-US" sz="3400" dirty="0" smtClean="0"/>
              <a:t>Finally, these need to be stamped </a:t>
            </a:r>
            <a:r>
              <a:rPr lang="en-US" sz="3400" dirty="0"/>
              <a:t>by your </a:t>
            </a:r>
            <a:r>
              <a:rPr lang="en-US" sz="3400" dirty="0"/>
              <a:t>Country’s Government’s </a:t>
            </a:r>
            <a:r>
              <a:rPr lang="en-US" sz="3400" dirty="0"/>
              <a:t>Ministry of External Affairs</a:t>
            </a:r>
            <a:r>
              <a:rPr lang="en-US" sz="3400" dirty="0" smtClean="0"/>
              <a:t>.</a:t>
            </a:r>
          </a:p>
          <a:p>
            <a:r>
              <a:rPr lang="en-US" sz="4600" dirty="0" smtClean="0"/>
              <a:t>(</a:t>
            </a:r>
            <a:r>
              <a:rPr lang="en-US" sz="4600" b="1" dirty="0"/>
              <a:t>ALL</a:t>
            </a:r>
            <a:r>
              <a:rPr lang="en-US" sz="4600" dirty="0">
                <a:solidFill>
                  <a:srgbClr val="FF0000"/>
                </a:solidFill>
              </a:rPr>
              <a:t> </a:t>
            </a:r>
            <a:r>
              <a:rPr lang="en-US" sz="4600" dirty="0"/>
              <a:t>steps are required</a:t>
            </a:r>
            <a:r>
              <a:rPr lang="en-US" sz="4600" dirty="0" smtClean="0"/>
              <a:t>.)</a:t>
            </a:r>
          </a:p>
          <a:p>
            <a:r>
              <a:rPr lang="en-US" sz="4600" dirty="0"/>
              <a:t>Finally, these “Educational documents” need to be </a:t>
            </a:r>
            <a:r>
              <a:rPr lang="en-US" sz="4600" b="1" i="1" dirty="0"/>
              <a:t>authenticated</a:t>
            </a:r>
            <a:r>
              <a:rPr lang="en-US" sz="4600" dirty="0"/>
              <a:t> by the Taiwanese Embassy Officials (TEO).</a:t>
            </a:r>
          </a:p>
          <a:p>
            <a:pPr lvl="1"/>
            <a:r>
              <a:rPr lang="en-US" sz="3400" dirty="0"/>
              <a:t>This means that TEO verify your educational documents and attach a document on govt. letterhead stating the authenticity of the educational documents.</a:t>
            </a:r>
            <a:endParaRPr lang="en-US" sz="3400" dirty="0" smtClean="0"/>
          </a:p>
          <a:p>
            <a:r>
              <a:rPr lang="en-US" sz="4600" b="1" i="1" dirty="0" smtClean="0"/>
              <a:t>You will need to follow this procedure of authenticating your educational documents when:</a:t>
            </a:r>
          </a:p>
          <a:p>
            <a:pPr lvl="1"/>
            <a:r>
              <a:rPr lang="en-US" sz="3400" b="1" i="1" dirty="0" smtClean="0"/>
              <a:t>(</a:t>
            </a:r>
            <a:r>
              <a:rPr lang="en-US" sz="3400" b="1" i="1" dirty="0" err="1" smtClean="0"/>
              <a:t>i</a:t>
            </a:r>
            <a:r>
              <a:rPr lang="en-US" sz="3400" b="1" i="1" dirty="0" smtClean="0"/>
              <a:t>) you </a:t>
            </a:r>
            <a:r>
              <a:rPr lang="en-US" sz="3400" b="1" i="1" u="sng" dirty="0" smtClean="0">
                <a:solidFill>
                  <a:srgbClr val="FF0000"/>
                </a:solidFill>
              </a:rPr>
              <a:t>apply</a:t>
            </a:r>
            <a:r>
              <a:rPr lang="en-US" sz="3400" b="1" i="1" dirty="0" smtClean="0"/>
              <a:t> to any </a:t>
            </a:r>
            <a:r>
              <a:rPr lang="en-US" sz="3400" b="1" i="1" dirty="0" smtClean="0">
                <a:solidFill>
                  <a:srgbClr val="FF0000"/>
                </a:solidFill>
              </a:rPr>
              <a:t>university </a:t>
            </a:r>
            <a:r>
              <a:rPr lang="en-US" sz="3400" b="1" i="1" dirty="0" smtClean="0"/>
              <a:t>for admissions,</a:t>
            </a:r>
          </a:p>
          <a:p>
            <a:pPr lvl="1"/>
            <a:r>
              <a:rPr lang="en-US" sz="3400" b="1" i="1" dirty="0" smtClean="0"/>
              <a:t>(ii) </a:t>
            </a:r>
            <a:r>
              <a:rPr lang="en-US" sz="3400" b="1" i="1" dirty="0"/>
              <a:t>you </a:t>
            </a:r>
            <a:r>
              <a:rPr lang="en-US" sz="3400" b="1" i="1" u="sng" dirty="0">
                <a:solidFill>
                  <a:srgbClr val="FF0000"/>
                </a:solidFill>
              </a:rPr>
              <a:t>apply</a:t>
            </a:r>
            <a:r>
              <a:rPr lang="en-US" sz="3400" b="1" i="1" dirty="0"/>
              <a:t> </a:t>
            </a:r>
            <a:r>
              <a:rPr lang="en-US" sz="3400" b="1" i="1" dirty="0" smtClean="0"/>
              <a:t>for the Taiwan government </a:t>
            </a:r>
            <a:r>
              <a:rPr lang="en-US" sz="3400" b="1" i="1" dirty="0" smtClean="0">
                <a:solidFill>
                  <a:srgbClr val="FF0000"/>
                </a:solidFill>
              </a:rPr>
              <a:t>scholarship</a:t>
            </a:r>
            <a:r>
              <a:rPr lang="en-US" sz="3400" b="1" i="1" dirty="0" smtClean="0"/>
              <a:t> and</a:t>
            </a:r>
          </a:p>
          <a:p>
            <a:pPr lvl="1"/>
            <a:r>
              <a:rPr lang="en-US" sz="3400" b="1" i="1" dirty="0" smtClean="0"/>
              <a:t>(iii) </a:t>
            </a:r>
            <a:r>
              <a:rPr lang="en-US" sz="3400" b="1" i="1" dirty="0"/>
              <a:t>you </a:t>
            </a:r>
            <a:r>
              <a:rPr lang="en-US" sz="3400" b="1" i="1" u="sng" dirty="0">
                <a:solidFill>
                  <a:srgbClr val="FF0000"/>
                </a:solidFill>
              </a:rPr>
              <a:t>apply</a:t>
            </a:r>
            <a:r>
              <a:rPr lang="en-US" sz="3400" b="1" i="1" dirty="0"/>
              <a:t> </a:t>
            </a:r>
            <a:r>
              <a:rPr lang="en-US" sz="3400" b="1" i="1" dirty="0" smtClean="0"/>
              <a:t>for the Taiwan Resident Foreign Student </a:t>
            </a:r>
            <a:r>
              <a:rPr lang="en-US" sz="3400" b="1" i="1" dirty="0" smtClean="0">
                <a:solidFill>
                  <a:srgbClr val="FF0000"/>
                </a:solidFill>
              </a:rPr>
              <a:t>Visa</a:t>
            </a:r>
            <a:r>
              <a:rPr lang="en-US" sz="3400" b="1" i="1" dirty="0" smtClean="0"/>
              <a:t>.</a:t>
            </a:r>
            <a:endParaRPr lang="en-US" sz="3400" b="1" i="1" dirty="0"/>
          </a:p>
        </p:txBody>
      </p:sp>
    </p:spTree>
    <p:extLst>
      <p:ext uri="{BB962C8B-B14F-4D97-AF65-F5344CB8AC3E}">
        <p14:creationId xmlns:p14="http://schemas.microsoft.com/office/powerpoint/2010/main" val="409890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Check-up in Home Country for Resident Visa</a:t>
            </a:r>
            <a:endParaRPr lang="en-US" dirty="0"/>
          </a:p>
        </p:txBody>
      </p:sp>
      <p:sp>
        <p:nvSpPr>
          <p:cNvPr id="3" name="Content Placeholder 2"/>
          <p:cNvSpPr>
            <a:spLocks noGrp="1"/>
          </p:cNvSpPr>
          <p:nvPr>
            <p:ph idx="1"/>
          </p:nvPr>
        </p:nvSpPr>
        <p:spPr/>
        <p:txBody>
          <a:bodyPr>
            <a:normAutofit fontScale="55000" lnSpcReduction="20000"/>
          </a:bodyPr>
          <a:lstStyle/>
          <a:p>
            <a:r>
              <a:rPr lang="en-US" sz="3600" dirty="0" smtClean="0"/>
              <a:t>You will need to complete a health check-up according to the </a:t>
            </a:r>
            <a:r>
              <a:rPr lang="en-US" sz="3600" dirty="0"/>
              <a:t>“</a:t>
            </a:r>
            <a:r>
              <a:rPr lang="en-US" sz="3600" dirty="0">
                <a:hlinkClick r:id="rId2"/>
              </a:rPr>
              <a:t>Health Check-up Form</a:t>
            </a:r>
            <a:r>
              <a:rPr lang="en-US" sz="3600" dirty="0"/>
              <a:t>”</a:t>
            </a:r>
            <a:r>
              <a:rPr lang="en-US" sz="3600" dirty="0" smtClean="0"/>
              <a:t> in your Country </a:t>
            </a:r>
            <a:r>
              <a:rPr lang="en-US" sz="3600" b="1" i="1" dirty="0" smtClean="0"/>
              <a:t>before</a:t>
            </a:r>
            <a:r>
              <a:rPr lang="en-US" sz="3600" dirty="0" smtClean="0">
                <a:solidFill>
                  <a:srgbClr val="FF0000"/>
                </a:solidFill>
              </a:rPr>
              <a:t> </a:t>
            </a:r>
            <a:r>
              <a:rPr lang="en-US" sz="3600" dirty="0" smtClean="0"/>
              <a:t>applying for the Taiwanese Visa.</a:t>
            </a:r>
          </a:p>
          <a:p>
            <a:pPr lvl="1"/>
            <a:r>
              <a:rPr lang="en-US" dirty="0" smtClean="0"/>
              <a:t>Please check the Taiwan Embassy site in your Country for the </a:t>
            </a:r>
            <a:r>
              <a:rPr lang="en-US" b="1" dirty="0" smtClean="0"/>
              <a:t>latest</a:t>
            </a:r>
            <a:r>
              <a:rPr lang="en-US" dirty="0" smtClean="0"/>
              <a:t> version of the health check-up form.</a:t>
            </a:r>
          </a:p>
          <a:p>
            <a:r>
              <a:rPr lang="en-US" sz="3600" dirty="0" smtClean="0"/>
              <a:t>This </a:t>
            </a:r>
            <a:r>
              <a:rPr lang="en-US" sz="3600" dirty="0"/>
              <a:t>“Health Check-up Form</a:t>
            </a:r>
            <a:r>
              <a:rPr lang="en-US" sz="3600" dirty="0" smtClean="0"/>
              <a:t>” needs to be accompanied with </a:t>
            </a:r>
            <a:r>
              <a:rPr lang="en-US" sz="3600" b="1" dirty="0"/>
              <a:t>original reports </a:t>
            </a:r>
            <a:r>
              <a:rPr lang="en-US" sz="3600" dirty="0" smtClean="0"/>
              <a:t>and the appropriate authorities signing the “Health Check-up Form”.</a:t>
            </a:r>
          </a:p>
          <a:p>
            <a:r>
              <a:rPr lang="en-US" sz="3600" dirty="0" smtClean="0"/>
              <a:t>This </a:t>
            </a:r>
            <a:r>
              <a:rPr lang="en-US" sz="3600" dirty="0"/>
              <a:t>“Health Check-up Form” </a:t>
            </a:r>
            <a:r>
              <a:rPr lang="en-US" sz="3600" dirty="0" smtClean="0"/>
              <a:t>further needs to be </a:t>
            </a:r>
            <a:r>
              <a:rPr lang="en-US" sz="3600" b="1" i="1" dirty="0" smtClean="0"/>
              <a:t>notarized and verified by the Government officials</a:t>
            </a:r>
            <a:r>
              <a:rPr lang="en-US" sz="3600" dirty="0" smtClean="0"/>
              <a:t> of your Country.</a:t>
            </a:r>
          </a:p>
          <a:p>
            <a:pPr lvl="1"/>
            <a:r>
              <a:rPr lang="en-US" sz="2900" dirty="0"/>
              <a:t>(</a:t>
            </a:r>
            <a:r>
              <a:rPr lang="en-US" sz="2900" dirty="0" err="1"/>
              <a:t>i</a:t>
            </a:r>
            <a:r>
              <a:rPr lang="en-US" sz="2900" dirty="0"/>
              <a:t>) notarized (stamped by a gazette officer</a:t>
            </a:r>
            <a:r>
              <a:rPr lang="en-US" sz="2900" dirty="0" smtClean="0"/>
              <a:t>),</a:t>
            </a:r>
          </a:p>
          <a:p>
            <a:pPr lvl="1"/>
            <a:r>
              <a:rPr lang="en-US" sz="2900" dirty="0" smtClean="0"/>
              <a:t>(</a:t>
            </a:r>
            <a:r>
              <a:rPr lang="en-US" sz="2900" dirty="0"/>
              <a:t>ii) certified by </a:t>
            </a:r>
            <a:r>
              <a:rPr lang="en-US" sz="2900" dirty="0" smtClean="0"/>
              <a:t>your Country’s State </a:t>
            </a:r>
            <a:r>
              <a:rPr lang="en-US" sz="2900" dirty="0"/>
              <a:t>Government’s Home </a:t>
            </a:r>
            <a:r>
              <a:rPr lang="en-US" sz="2900" dirty="0" smtClean="0"/>
              <a:t>Department </a:t>
            </a:r>
            <a:r>
              <a:rPr lang="en-US" sz="2900" dirty="0"/>
              <a:t>(check for </a:t>
            </a:r>
            <a:r>
              <a:rPr lang="en-US" sz="2900" dirty="0" smtClean="0"/>
              <a:t>the stamp as a guarantee </a:t>
            </a:r>
            <a:r>
              <a:rPr lang="en-US" sz="2900" dirty="0"/>
              <a:t>of </a:t>
            </a:r>
            <a:r>
              <a:rPr lang="en-US" sz="2900" dirty="0" smtClean="0"/>
              <a:t>contents within the document) and</a:t>
            </a:r>
          </a:p>
          <a:p>
            <a:pPr lvl="1"/>
            <a:r>
              <a:rPr lang="en-US" sz="2900" dirty="0" smtClean="0"/>
              <a:t>(iii</a:t>
            </a:r>
            <a:r>
              <a:rPr lang="en-US" sz="2900" dirty="0"/>
              <a:t>) </a:t>
            </a:r>
            <a:r>
              <a:rPr lang="en-US" sz="2900" dirty="0" smtClean="0"/>
              <a:t>stamped by your </a:t>
            </a:r>
            <a:r>
              <a:rPr lang="en-US" sz="2900" dirty="0"/>
              <a:t>Country’s </a:t>
            </a:r>
            <a:r>
              <a:rPr lang="en-US" sz="2900" dirty="0" smtClean="0"/>
              <a:t>Government’s Ministry </a:t>
            </a:r>
            <a:r>
              <a:rPr lang="en-US" sz="2900" dirty="0"/>
              <a:t>of External Affairs</a:t>
            </a:r>
            <a:r>
              <a:rPr lang="en-US" sz="2900" dirty="0" smtClean="0"/>
              <a:t>.</a:t>
            </a:r>
          </a:p>
          <a:p>
            <a:r>
              <a:rPr lang="en-US" sz="3600" dirty="0"/>
              <a:t>(</a:t>
            </a:r>
            <a:r>
              <a:rPr lang="en-US" sz="3600" b="1" dirty="0"/>
              <a:t>ALL</a:t>
            </a:r>
            <a:r>
              <a:rPr lang="en-US" sz="3600" dirty="0">
                <a:solidFill>
                  <a:srgbClr val="FF0000"/>
                </a:solidFill>
              </a:rPr>
              <a:t> </a:t>
            </a:r>
            <a:r>
              <a:rPr lang="en-US" sz="3600" dirty="0"/>
              <a:t>steps are required</a:t>
            </a:r>
            <a:r>
              <a:rPr lang="en-US" sz="3600" dirty="0" smtClean="0"/>
              <a:t>.)</a:t>
            </a:r>
          </a:p>
          <a:p>
            <a:r>
              <a:rPr lang="en-US" sz="3600" dirty="0"/>
              <a:t>Finally, this “Health Check-up Form” needs to be </a:t>
            </a:r>
            <a:r>
              <a:rPr lang="en-US" sz="3600" b="1" i="1" dirty="0"/>
              <a:t>authenticated</a:t>
            </a:r>
            <a:r>
              <a:rPr lang="en-US" sz="3600" dirty="0"/>
              <a:t> by the Taiwanese Embassy Officials.</a:t>
            </a:r>
          </a:p>
          <a:p>
            <a:pPr lvl="1"/>
            <a:r>
              <a:rPr lang="en-US" dirty="0"/>
              <a:t>This means that TEO verify your form and attach a document on govt. letterhead stating the authenticity of the Health Check-up Form</a:t>
            </a:r>
            <a:r>
              <a:rPr lang="en-US" dirty="0" smtClean="0"/>
              <a:t>.</a:t>
            </a:r>
            <a:endParaRPr lang="en-US" dirty="0"/>
          </a:p>
        </p:txBody>
      </p:sp>
      <p:sp>
        <p:nvSpPr>
          <p:cNvPr id="4" name="TextBox 3"/>
          <p:cNvSpPr txBox="1"/>
          <p:nvPr/>
        </p:nvSpPr>
        <p:spPr>
          <a:xfrm>
            <a:off x="304800" y="6248400"/>
            <a:ext cx="8610600" cy="646331"/>
          </a:xfrm>
          <a:prstGeom prst="rect">
            <a:avLst/>
          </a:prstGeom>
          <a:noFill/>
        </p:spPr>
        <p:txBody>
          <a:bodyPr wrap="square" rtlCol="0">
            <a:spAutoFit/>
          </a:bodyPr>
          <a:lstStyle/>
          <a:p>
            <a:r>
              <a:rPr lang="en-US" dirty="0" smtClean="0"/>
              <a:t>** The process mentioned here is for Indian applicants. </a:t>
            </a:r>
            <a:r>
              <a:rPr lang="en-US" dirty="0" smtClean="0">
                <a:solidFill>
                  <a:srgbClr val="FF0000"/>
                </a:solidFill>
              </a:rPr>
              <a:t>Please check with the Taiwan Embassy in your Country for exact details.</a:t>
            </a:r>
            <a:endParaRPr lang="en-US" dirty="0">
              <a:solidFill>
                <a:srgbClr val="FF0000"/>
              </a:solidFill>
            </a:endParaRPr>
          </a:p>
        </p:txBody>
      </p:sp>
    </p:spTree>
    <p:extLst>
      <p:ext uri="{BB962C8B-B14F-4D97-AF65-F5344CB8AC3E}">
        <p14:creationId xmlns:p14="http://schemas.microsoft.com/office/powerpoint/2010/main" val="2359849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Before Application and Arrival</a:t>
            </a:r>
            <a:endParaRPr lang="en-US" dirty="0"/>
          </a:p>
        </p:txBody>
      </p:sp>
      <p:sp>
        <p:nvSpPr>
          <p:cNvPr id="7" name="Text Placeholder 6"/>
          <p:cNvSpPr>
            <a:spLocks noGrp="1"/>
          </p:cNvSpPr>
          <p:nvPr>
            <p:ph type="body" idx="1"/>
          </p:nvPr>
        </p:nvSpPr>
        <p:spPr/>
        <p:txBody>
          <a:bodyPr/>
          <a:lstStyle/>
          <a:p>
            <a:r>
              <a:rPr lang="en-US" dirty="0" smtClean="0"/>
              <a:t>This section details the information and processes required to be followed before you apply or arrive at FGU.</a:t>
            </a:r>
            <a:endParaRPr lang="en-US" dirty="0"/>
          </a:p>
        </p:txBody>
      </p:sp>
    </p:spTree>
    <p:extLst>
      <p:ext uri="{BB962C8B-B14F-4D97-AF65-F5344CB8AC3E}">
        <p14:creationId xmlns:p14="http://schemas.microsoft.com/office/powerpoint/2010/main" val="3194561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for Authentication of </a:t>
            </a:r>
            <a:r>
              <a:rPr lang="en-US" dirty="0" smtClean="0"/>
              <a:t>Documents by Taiwanese Embassy Officials</a:t>
            </a:r>
            <a:endParaRPr lang="en-US"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US" sz="3800" dirty="0" smtClean="0"/>
              <a:t>The </a:t>
            </a:r>
            <a:r>
              <a:rPr lang="en-US" sz="3800" b="1" dirty="0" smtClean="0"/>
              <a:t>Educational Documents </a:t>
            </a:r>
            <a:r>
              <a:rPr lang="en-US" sz="3800" dirty="0" smtClean="0"/>
              <a:t>require to be (</a:t>
            </a:r>
            <a:r>
              <a:rPr lang="en-US" sz="3800" dirty="0" err="1" smtClean="0"/>
              <a:t>i</a:t>
            </a:r>
            <a:r>
              <a:rPr lang="en-US" sz="3800" dirty="0" smtClean="0"/>
              <a:t>) verified by your University, (ii) notarized (stamped by a gazette officer), (iii) stamped by </a:t>
            </a:r>
            <a:r>
              <a:rPr lang="en-US" sz="3800" dirty="0" smtClean="0"/>
              <a:t>your Country’s </a:t>
            </a:r>
            <a:r>
              <a:rPr lang="en-US" sz="3800" dirty="0" smtClean="0"/>
              <a:t>State Government’s Education Department and (iv) </a:t>
            </a:r>
            <a:r>
              <a:rPr lang="en-US" sz="3800" dirty="0"/>
              <a:t>stamped by your Country’s State Government’s Home </a:t>
            </a:r>
            <a:r>
              <a:rPr lang="en-US" sz="3800" dirty="0" smtClean="0"/>
              <a:t>Department, then (v) stamped by your </a:t>
            </a:r>
            <a:r>
              <a:rPr lang="en-US" sz="3800" dirty="0" smtClean="0"/>
              <a:t>Country’s Government’s </a:t>
            </a:r>
            <a:r>
              <a:rPr lang="en-US" sz="3800" dirty="0" smtClean="0"/>
              <a:t>Ministry of External Affairs. (</a:t>
            </a:r>
            <a:r>
              <a:rPr lang="en-US" sz="3800" b="1" dirty="0" smtClean="0"/>
              <a:t>ALL</a:t>
            </a:r>
            <a:r>
              <a:rPr lang="en-US" sz="3800" dirty="0" smtClean="0">
                <a:solidFill>
                  <a:srgbClr val="FF0000"/>
                </a:solidFill>
              </a:rPr>
              <a:t> </a:t>
            </a:r>
            <a:r>
              <a:rPr lang="en-US" sz="3800" dirty="0" smtClean="0"/>
              <a:t>steps are required.)</a:t>
            </a:r>
          </a:p>
          <a:p>
            <a:r>
              <a:rPr lang="en-US" sz="3800" dirty="0"/>
              <a:t>Finally, these </a:t>
            </a:r>
            <a:r>
              <a:rPr lang="en-US" sz="3800" dirty="0" smtClean="0"/>
              <a:t>verified “Educational </a:t>
            </a:r>
            <a:r>
              <a:rPr lang="en-US" sz="3800" dirty="0"/>
              <a:t>documents” need to be </a:t>
            </a:r>
            <a:r>
              <a:rPr lang="en-US" sz="3800" b="1" i="1" dirty="0"/>
              <a:t>authenticated</a:t>
            </a:r>
            <a:r>
              <a:rPr lang="en-US" sz="3800" dirty="0"/>
              <a:t> by the Taiwanese Embassy </a:t>
            </a:r>
            <a:r>
              <a:rPr lang="en-US" sz="3800" dirty="0" smtClean="0"/>
              <a:t>Officials (TEO).</a:t>
            </a:r>
            <a:endParaRPr lang="en-US" sz="3800" dirty="0"/>
          </a:p>
          <a:p>
            <a:pPr lvl="1"/>
            <a:r>
              <a:rPr lang="en-US" sz="2900" dirty="0"/>
              <a:t>This means that </a:t>
            </a:r>
            <a:r>
              <a:rPr lang="en-US" sz="2900" dirty="0" smtClean="0"/>
              <a:t>TEO </a:t>
            </a:r>
            <a:r>
              <a:rPr lang="en-US" sz="2900" dirty="0"/>
              <a:t>verify your educational documents and attach a document </a:t>
            </a:r>
            <a:r>
              <a:rPr lang="en-US" sz="2900" dirty="0" smtClean="0"/>
              <a:t>on govt. letterhead stating </a:t>
            </a:r>
            <a:r>
              <a:rPr lang="en-US" sz="2900" dirty="0"/>
              <a:t>the authenticity of the educational documents.</a:t>
            </a:r>
          </a:p>
          <a:p>
            <a:pPr marL="514350" indent="-514350">
              <a:buFont typeface="+mj-lt"/>
              <a:buAutoNum type="arabicPeriod" startAt="2"/>
            </a:pPr>
            <a:r>
              <a:rPr lang="en-US" sz="3800" dirty="0" smtClean="0"/>
              <a:t>The </a:t>
            </a:r>
            <a:r>
              <a:rPr lang="en-US" sz="3800" b="1" dirty="0" smtClean="0"/>
              <a:t>Health Check-up Form </a:t>
            </a:r>
            <a:r>
              <a:rPr lang="en-US" sz="3800" dirty="0" smtClean="0"/>
              <a:t>needs to be </a:t>
            </a:r>
            <a:r>
              <a:rPr lang="en-US" sz="3800" dirty="0"/>
              <a:t>(</a:t>
            </a:r>
            <a:r>
              <a:rPr lang="en-US" sz="3800" dirty="0" err="1" smtClean="0"/>
              <a:t>i</a:t>
            </a:r>
            <a:r>
              <a:rPr lang="en-US" sz="3800" dirty="0" smtClean="0"/>
              <a:t>) </a:t>
            </a:r>
            <a:r>
              <a:rPr lang="en-US" sz="3800" dirty="0"/>
              <a:t>notarized (stamped by a gazette officer), (</a:t>
            </a:r>
            <a:r>
              <a:rPr lang="en-US" sz="3800" dirty="0" smtClean="0"/>
              <a:t>ii) </a:t>
            </a:r>
            <a:r>
              <a:rPr lang="en-US" sz="3800" dirty="0"/>
              <a:t>certified </a:t>
            </a:r>
            <a:r>
              <a:rPr lang="en-US" sz="3800" dirty="0" smtClean="0"/>
              <a:t>by the </a:t>
            </a:r>
            <a:r>
              <a:rPr lang="en-US" sz="3800" dirty="0" smtClean="0"/>
              <a:t>Country’s State </a:t>
            </a:r>
            <a:r>
              <a:rPr lang="en-US" sz="3800" dirty="0"/>
              <a:t>Government’s </a:t>
            </a:r>
            <a:r>
              <a:rPr lang="en-US" sz="3800" dirty="0" smtClean="0"/>
              <a:t>Home </a:t>
            </a:r>
            <a:r>
              <a:rPr lang="en-US" sz="3800" dirty="0"/>
              <a:t>Department </a:t>
            </a:r>
            <a:r>
              <a:rPr lang="en-US" sz="3800" dirty="0" smtClean="0"/>
              <a:t>and </a:t>
            </a:r>
            <a:r>
              <a:rPr lang="en-US" sz="3800" dirty="0"/>
              <a:t>(</a:t>
            </a:r>
            <a:r>
              <a:rPr lang="en-US" sz="3800" dirty="0" smtClean="0"/>
              <a:t>iii) the Country’s </a:t>
            </a:r>
            <a:r>
              <a:rPr lang="en-US" sz="3800" dirty="0" smtClean="0"/>
              <a:t>Government’s Ministry </a:t>
            </a:r>
            <a:r>
              <a:rPr lang="en-US" sz="3800" dirty="0"/>
              <a:t>of External </a:t>
            </a:r>
            <a:r>
              <a:rPr lang="en-US" sz="3800" dirty="0" smtClean="0"/>
              <a:t>Affairs</a:t>
            </a:r>
            <a:r>
              <a:rPr lang="en-US" sz="3800" dirty="0"/>
              <a:t>. (</a:t>
            </a:r>
            <a:r>
              <a:rPr lang="en-US" sz="3800" b="1" dirty="0"/>
              <a:t>ALL</a:t>
            </a:r>
            <a:r>
              <a:rPr lang="en-US" sz="3800" dirty="0"/>
              <a:t> steps are required</a:t>
            </a:r>
            <a:r>
              <a:rPr lang="en-US" sz="3800" dirty="0" smtClean="0"/>
              <a:t>.)</a:t>
            </a:r>
          </a:p>
          <a:p>
            <a:r>
              <a:rPr lang="en-US" sz="3800" dirty="0"/>
              <a:t>Finally, this “Health Check-up Form” needs to be </a:t>
            </a:r>
            <a:r>
              <a:rPr lang="en-US" sz="3800" b="1" i="1" dirty="0"/>
              <a:t>authenticated</a:t>
            </a:r>
            <a:r>
              <a:rPr lang="en-US" sz="3800" dirty="0"/>
              <a:t> by the Taiwanese Embassy Officials.</a:t>
            </a:r>
          </a:p>
          <a:p>
            <a:pPr lvl="1"/>
            <a:r>
              <a:rPr lang="en-US" sz="2900" dirty="0"/>
              <a:t>This means that </a:t>
            </a:r>
            <a:r>
              <a:rPr lang="en-US" sz="2900" dirty="0"/>
              <a:t>TEO </a:t>
            </a:r>
            <a:r>
              <a:rPr lang="en-US" sz="2900" dirty="0"/>
              <a:t>verify your form and attach a document on govt. letterhead stating the authenticity of the Health Check-up Form.</a:t>
            </a:r>
          </a:p>
          <a:p>
            <a:r>
              <a:rPr lang="en-US" sz="3400" i="1" dirty="0" smtClean="0"/>
              <a:t>Please note </a:t>
            </a:r>
            <a:r>
              <a:rPr lang="en-US" sz="3400" dirty="0" smtClean="0"/>
              <a:t>– There are several agents who provide personalized service for notarization and different governmental stamping as well as authentication of health and educational documents in the Taiwanese Embassy.</a:t>
            </a:r>
          </a:p>
        </p:txBody>
      </p:sp>
      <p:sp>
        <p:nvSpPr>
          <p:cNvPr id="4" name="TextBox 3"/>
          <p:cNvSpPr txBox="1"/>
          <p:nvPr/>
        </p:nvSpPr>
        <p:spPr>
          <a:xfrm>
            <a:off x="304800" y="6248400"/>
            <a:ext cx="8610600" cy="646331"/>
          </a:xfrm>
          <a:prstGeom prst="rect">
            <a:avLst/>
          </a:prstGeom>
          <a:noFill/>
        </p:spPr>
        <p:txBody>
          <a:bodyPr wrap="square" rtlCol="0">
            <a:spAutoFit/>
          </a:bodyPr>
          <a:lstStyle/>
          <a:p>
            <a:r>
              <a:rPr lang="en-US" dirty="0" smtClean="0"/>
              <a:t>** The process mentioned here is for Indian applicants. </a:t>
            </a:r>
            <a:r>
              <a:rPr lang="en-US" dirty="0" smtClean="0">
                <a:solidFill>
                  <a:srgbClr val="FF0000"/>
                </a:solidFill>
              </a:rPr>
              <a:t>Please check with the Taiwan Embassy in your Country for exact details.</a:t>
            </a:r>
            <a:endParaRPr lang="en-US" dirty="0">
              <a:solidFill>
                <a:srgbClr val="FF0000"/>
              </a:solidFill>
            </a:endParaRPr>
          </a:p>
        </p:txBody>
      </p:sp>
    </p:spTree>
    <p:extLst>
      <p:ext uri="{BB962C8B-B14F-4D97-AF65-F5344CB8AC3E}">
        <p14:creationId xmlns:p14="http://schemas.microsoft.com/office/powerpoint/2010/main" val="3341928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 for Visa only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will need a bank statement showing the available balance of </a:t>
            </a:r>
            <a:r>
              <a:rPr lang="en-US" b="1" i="1" dirty="0" smtClean="0"/>
              <a:t>USD 6000 </a:t>
            </a:r>
            <a:r>
              <a:rPr lang="en-US" dirty="0" smtClean="0"/>
              <a:t>in your current or savings account for the last three-six months.</a:t>
            </a:r>
          </a:p>
          <a:p>
            <a:pPr lvl="1"/>
            <a:r>
              <a:rPr lang="en-US" sz="2400" dirty="0"/>
              <a:t>Please check with the Taiwan Embassy in your Country for exact details</a:t>
            </a:r>
            <a:r>
              <a:rPr lang="en-US" sz="2400" dirty="0" smtClean="0"/>
              <a:t>.</a:t>
            </a:r>
          </a:p>
          <a:p>
            <a:r>
              <a:rPr lang="en-US" dirty="0" smtClean="0"/>
              <a:t>This financial statement needs to be on the Bank letterhead and stamped plus signed by the bank official.</a:t>
            </a:r>
          </a:p>
          <a:p>
            <a:r>
              <a:rPr lang="en-US" dirty="0" smtClean="0"/>
              <a:t>This document need </a:t>
            </a:r>
            <a:r>
              <a:rPr lang="en-US" b="1" dirty="0" smtClean="0"/>
              <a:t>NOT</a:t>
            </a:r>
            <a:r>
              <a:rPr lang="en-US" dirty="0" smtClean="0"/>
              <a:t> </a:t>
            </a:r>
            <a:r>
              <a:rPr lang="en-US" dirty="0" smtClean="0"/>
              <a:t>be verified and/or authenticated</a:t>
            </a:r>
            <a:r>
              <a:rPr lang="en-US" dirty="0"/>
              <a:t>.</a:t>
            </a:r>
          </a:p>
        </p:txBody>
      </p:sp>
      <p:sp>
        <p:nvSpPr>
          <p:cNvPr id="4" name="TextBox 3"/>
          <p:cNvSpPr txBox="1"/>
          <p:nvPr/>
        </p:nvSpPr>
        <p:spPr>
          <a:xfrm>
            <a:off x="304800" y="6248400"/>
            <a:ext cx="8610600" cy="646331"/>
          </a:xfrm>
          <a:prstGeom prst="rect">
            <a:avLst/>
          </a:prstGeom>
          <a:noFill/>
        </p:spPr>
        <p:txBody>
          <a:bodyPr wrap="square" rtlCol="0">
            <a:spAutoFit/>
          </a:bodyPr>
          <a:lstStyle/>
          <a:p>
            <a:r>
              <a:rPr lang="en-US" dirty="0" smtClean="0"/>
              <a:t>** The process mentioned here is for Indian applicants. </a:t>
            </a:r>
            <a:r>
              <a:rPr lang="en-US" dirty="0" smtClean="0">
                <a:solidFill>
                  <a:srgbClr val="FF0000"/>
                </a:solidFill>
              </a:rPr>
              <a:t>Please check with the Taiwan Embassy in your Country for exact details.</a:t>
            </a:r>
            <a:endParaRPr lang="en-US" dirty="0">
              <a:solidFill>
                <a:srgbClr val="FF0000"/>
              </a:solidFill>
            </a:endParaRPr>
          </a:p>
        </p:txBody>
      </p:sp>
    </p:spTree>
    <p:extLst>
      <p:ext uri="{BB962C8B-B14F-4D97-AF65-F5344CB8AC3E}">
        <p14:creationId xmlns:p14="http://schemas.microsoft.com/office/powerpoint/2010/main" val="1338516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 Visa – Foreign Student</a:t>
            </a:r>
            <a:endParaRPr lang="en-US" dirty="0"/>
          </a:p>
        </p:txBody>
      </p:sp>
      <p:sp>
        <p:nvSpPr>
          <p:cNvPr id="3" name="Content Placeholder 2"/>
          <p:cNvSpPr>
            <a:spLocks noGrp="1"/>
          </p:cNvSpPr>
          <p:nvPr>
            <p:ph idx="1"/>
          </p:nvPr>
        </p:nvSpPr>
        <p:spPr/>
        <p:txBody>
          <a:bodyPr>
            <a:noAutofit/>
          </a:bodyPr>
          <a:lstStyle/>
          <a:p>
            <a:r>
              <a:rPr lang="en-US" sz="1400" dirty="0" smtClean="0"/>
              <a:t>Please visit the Taiwan Embassy in your Country for exact details: Call and check which Regional Centre (in case of multiple </a:t>
            </a:r>
            <a:r>
              <a:rPr lang="en-US" sz="1400" dirty="0" err="1" smtClean="0"/>
              <a:t>centres</a:t>
            </a:r>
            <a:r>
              <a:rPr lang="en-US" sz="1400" dirty="0" smtClean="0"/>
              <a:t>) grants the </a:t>
            </a:r>
            <a:r>
              <a:rPr lang="en-US" sz="1400" b="1" dirty="0" smtClean="0"/>
              <a:t>resident visas for foreign students</a:t>
            </a:r>
            <a:r>
              <a:rPr lang="en-US" sz="1400" dirty="0" smtClean="0"/>
              <a:t>.</a:t>
            </a:r>
          </a:p>
          <a:p>
            <a:r>
              <a:rPr lang="en-US" sz="1800" dirty="0"/>
              <a:t>You need to apply for a </a:t>
            </a:r>
            <a:r>
              <a:rPr lang="en-US" sz="1800" b="1" u="sng" dirty="0"/>
              <a:t>Resident </a:t>
            </a:r>
            <a:r>
              <a:rPr lang="en-US" sz="1800" b="1" u="sng" dirty="0" smtClean="0"/>
              <a:t>Visa (Foreign Student)</a:t>
            </a:r>
            <a:r>
              <a:rPr lang="en-US" sz="1800" b="1" dirty="0" smtClean="0">
                <a:solidFill>
                  <a:srgbClr val="FF0000"/>
                </a:solidFill>
              </a:rPr>
              <a:t> </a:t>
            </a:r>
            <a:r>
              <a:rPr lang="en-US" sz="1800" dirty="0"/>
              <a:t>so that you can subsequently apply for an Alien Resident Certificate (ARC) within 15 days of your arrival in </a:t>
            </a:r>
            <a:r>
              <a:rPr lang="en-US" sz="1800" dirty="0" smtClean="0"/>
              <a:t>Taiwan.</a:t>
            </a:r>
          </a:p>
          <a:p>
            <a:pPr lvl="1"/>
            <a:r>
              <a:rPr lang="en-US" sz="1400" dirty="0" smtClean="0"/>
              <a:t>You will need to fill up an online form and visit the Embassy in person before the due date mentioned on your Visa application form.</a:t>
            </a:r>
          </a:p>
          <a:p>
            <a:pPr lvl="1"/>
            <a:r>
              <a:rPr lang="en-US" sz="1400" dirty="0"/>
              <a:t>Please ensure that your educational documents and the Health Check-up Form </a:t>
            </a:r>
            <a:r>
              <a:rPr lang="en-US" sz="1400" dirty="0" smtClean="0"/>
              <a:t>are authenticated </a:t>
            </a:r>
            <a:r>
              <a:rPr lang="en-US" sz="1400" dirty="0"/>
              <a:t>by the Taiwanese Embassy before you apply for the </a:t>
            </a:r>
            <a:r>
              <a:rPr lang="en-US" sz="1400" dirty="0" smtClean="0"/>
              <a:t>Visa.</a:t>
            </a:r>
          </a:p>
          <a:p>
            <a:r>
              <a:rPr lang="en-US" sz="1800" dirty="0" smtClean="0"/>
              <a:t>Take the documents (Visa form, Study Plan, Transcripts, University’s Offer/Admit Letter, Financial Statement, authenticated Educational documents</a:t>
            </a:r>
            <a:r>
              <a:rPr lang="en-US" sz="1800" dirty="0"/>
              <a:t>, authenticated Health </a:t>
            </a:r>
            <a:r>
              <a:rPr lang="en-US" sz="1800" dirty="0" smtClean="0"/>
              <a:t>Certificate) and two photos. Pay the requisite visa processing fees at the designated bank and retain the bank deposit slip.</a:t>
            </a:r>
          </a:p>
          <a:p>
            <a:pPr lvl="1"/>
            <a:r>
              <a:rPr lang="en-US" sz="1400" dirty="0" smtClean="0"/>
              <a:t>You need to show the bank deposit slip to submit the visa application. It is advisable to take a snapshot or photocopy the </a:t>
            </a:r>
            <a:r>
              <a:rPr lang="en-US" sz="1400" dirty="0" smtClean="0"/>
              <a:t>submitted docs.</a:t>
            </a:r>
            <a:endParaRPr lang="en-US" sz="1400" dirty="0" smtClean="0"/>
          </a:p>
          <a:p>
            <a:r>
              <a:rPr lang="en-US" sz="1800" dirty="0"/>
              <a:t>Please make sure you arrive within the working hours and take the token </a:t>
            </a:r>
            <a:r>
              <a:rPr lang="en-US" sz="1800" dirty="0" smtClean="0"/>
              <a:t>number before you are seated to wait your turn.</a:t>
            </a:r>
          </a:p>
          <a:p>
            <a:pPr lvl="1"/>
            <a:r>
              <a:rPr lang="en-US" sz="1400" dirty="0" smtClean="0"/>
              <a:t>The Visa officer has the discretion to also interview you before granting the visa.</a:t>
            </a:r>
          </a:p>
          <a:p>
            <a:pPr lvl="1"/>
            <a:r>
              <a:rPr lang="en-US" sz="1400" dirty="0" smtClean="0"/>
              <a:t>Please keep the “</a:t>
            </a:r>
            <a:r>
              <a:rPr lang="en-US" sz="1400" b="1" dirty="0" smtClean="0"/>
              <a:t>visa application deposit slip</a:t>
            </a:r>
            <a:r>
              <a:rPr lang="en-US" sz="1400" dirty="0" smtClean="0"/>
              <a:t>” safely before you collect your passport.</a:t>
            </a:r>
            <a:endParaRPr lang="en-US" sz="1400" dirty="0"/>
          </a:p>
        </p:txBody>
      </p:sp>
      <p:sp>
        <p:nvSpPr>
          <p:cNvPr id="4" name="TextBox 3"/>
          <p:cNvSpPr txBox="1"/>
          <p:nvPr/>
        </p:nvSpPr>
        <p:spPr>
          <a:xfrm>
            <a:off x="304800" y="6581001"/>
            <a:ext cx="8610600" cy="276999"/>
          </a:xfrm>
          <a:prstGeom prst="rect">
            <a:avLst/>
          </a:prstGeom>
          <a:noFill/>
        </p:spPr>
        <p:txBody>
          <a:bodyPr wrap="square" rtlCol="0">
            <a:spAutoFit/>
          </a:bodyPr>
          <a:lstStyle/>
          <a:p>
            <a:r>
              <a:rPr lang="en-US" sz="1200" dirty="0" smtClean="0"/>
              <a:t>** The process mentioned here is for Indian applicants. </a:t>
            </a:r>
            <a:r>
              <a:rPr lang="en-US" sz="1200" dirty="0" smtClean="0">
                <a:solidFill>
                  <a:srgbClr val="FF0000"/>
                </a:solidFill>
              </a:rPr>
              <a:t>Please check with the Taiwan Embassy in your Country for exact details.</a:t>
            </a:r>
            <a:endParaRPr lang="en-US" sz="1200" dirty="0">
              <a:solidFill>
                <a:srgbClr val="FF0000"/>
              </a:solidFill>
            </a:endParaRPr>
          </a:p>
        </p:txBody>
      </p:sp>
    </p:spTree>
    <p:extLst>
      <p:ext uri="{BB962C8B-B14F-4D97-AF65-F5344CB8AC3E}">
        <p14:creationId xmlns:p14="http://schemas.microsoft.com/office/powerpoint/2010/main" val="12981297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Upon Arrival in Taiwan</a:t>
            </a:r>
            <a:endParaRPr lang="en-US" dirty="0"/>
          </a:p>
        </p:txBody>
      </p:sp>
      <p:sp>
        <p:nvSpPr>
          <p:cNvPr id="7" name="Text Placeholder 6"/>
          <p:cNvSpPr>
            <a:spLocks noGrp="1"/>
          </p:cNvSpPr>
          <p:nvPr>
            <p:ph type="body" idx="1"/>
          </p:nvPr>
        </p:nvSpPr>
        <p:spPr/>
        <p:txBody>
          <a:bodyPr/>
          <a:lstStyle/>
          <a:p>
            <a:r>
              <a:rPr lang="en-US" dirty="0" smtClean="0"/>
              <a:t>This section details the information and processes required to be followed after you receive admission, visa and arrive in Taiwan.</a:t>
            </a:r>
            <a:endParaRPr lang="en-US" dirty="0"/>
          </a:p>
        </p:txBody>
      </p:sp>
    </p:spTree>
    <p:extLst>
      <p:ext uri="{BB962C8B-B14F-4D97-AF65-F5344CB8AC3E}">
        <p14:creationId xmlns:p14="http://schemas.microsoft.com/office/powerpoint/2010/main" val="842191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Arrival and Reception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name of the airport you arrive at, is: </a:t>
            </a:r>
            <a:r>
              <a:rPr lang="en-US" b="1" dirty="0" err="1" smtClean="0"/>
              <a:t>Taoyuan</a:t>
            </a:r>
            <a:r>
              <a:rPr lang="en-US" b="1" dirty="0" smtClean="0"/>
              <a:t> International Airport</a:t>
            </a:r>
            <a:r>
              <a:rPr lang="en-US" dirty="0" smtClean="0"/>
              <a:t> in Taipei (TPE)</a:t>
            </a:r>
          </a:p>
          <a:p>
            <a:pPr lvl="1"/>
            <a:r>
              <a:rPr lang="en-US" dirty="0" smtClean="0"/>
              <a:t>The domestic airport is called </a:t>
            </a:r>
            <a:r>
              <a:rPr lang="en-US" dirty="0" err="1" smtClean="0"/>
              <a:t>Songshan</a:t>
            </a:r>
            <a:r>
              <a:rPr lang="en-US" dirty="0" smtClean="0"/>
              <a:t> (TSA) and there is another airport at the south (5 hours’ driving distance) called </a:t>
            </a:r>
            <a:r>
              <a:rPr lang="en-US" dirty="0" err="1" smtClean="0"/>
              <a:t>Kaoshiung</a:t>
            </a:r>
            <a:r>
              <a:rPr lang="en-US" dirty="0" smtClean="0"/>
              <a:t> (KHH).</a:t>
            </a:r>
          </a:p>
          <a:p>
            <a:r>
              <a:rPr lang="en-US" dirty="0" smtClean="0"/>
              <a:t>If you provide your dates of travel to the department admin, she may try to club the ones arriving on the same day as you (incl. seniors) so that you can travel together.</a:t>
            </a:r>
          </a:p>
          <a:p>
            <a:r>
              <a:rPr lang="en-US" dirty="0" smtClean="0"/>
              <a:t>You will need to take the airport bus or metro </a:t>
            </a:r>
            <a:r>
              <a:rPr lang="en-US" dirty="0" smtClean="0"/>
              <a:t>(~NTD150) and </a:t>
            </a:r>
            <a:r>
              <a:rPr lang="en-US" dirty="0" smtClean="0"/>
              <a:t>reach Taipei Main Station (TMS); from TMS, take a bus to </a:t>
            </a:r>
            <a:r>
              <a:rPr lang="en-US" dirty="0" err="1" smtClean="0"/>
              <a:t>Jiaoxi</a:t>
            </a:r>
            <a:r>
              <a:rPr lang="en-US" dirty="0" smtClean="0"/>
              <a:t> Transfer Station </a:t>
            </a:r>
            <a:r>
              <a:rPr lang="en-US" dirty="0"/>
              <a:t>(~</a:t>
            </a:r>
            <a:r>
              <a:rPr lang="en-US" dirty="0" smtClean="0"/>
              <a:t>NTD120</a:t>
            </a:r>
            <a:r>
              <a:rPr lang="en-US" dirty="0"/>
              <a:t>) and </a:t>
            </a:r>
            <a:r>
              <a:rPr lang="en-US" dirty="0" smtClean="0"/>
              <a:t>then take a bus </a:t>
            </a:r>
            <a:r>
              <a:rPr lang="en-US" dirty="0"/>
              <a:t>(~</a:t>
            </a:r>
            <a:r>
              <a:rPr lang="en-US" dirty="0" smtClean="0"/>
              <a:t>NTD20</a:t>
            </a:r>
            <a:r>
              <a:rPr lang="en-US" dirty="0"/>
              <a:t>) </a:t>
            </a:r>
            <a:r>
              <a:rPr lang="en-US" dirty="0" smtClean="0"/>
              <a:t>or cab (~NTD300) uphill </a:t>
            </a:r>
            <a:r>
              <a:rPr lang="en-US" dirty="0" smtClean="0"/>
              <a:t>to FGU</a:t>
            </a:r>
            <a:r>
              <a:rPr lang="en-US" dirty="0" smtClean="0"/>
              <a:t>.</a:t>
            </a:r>
            <a:endParaRPr lang="en-US" dirty="0" smtClean="0"/>
          </a:p>
          <a:p>
            <a:r>
              <a:rPr lang="en-US" dirty="0" smtClean="0"/>
              <a:t>Your travel from the airport to the school will cost you approximately NTD 500 (maximum).</a:t>
            </a:r>
          </a:p>
          <a:p>
            <a:r>
              <a:rPr lang="en-US" dirty="0" smtClean="0"/>
              <a:t>You will need approximately six photos (5cmX5cm) and </a:t>
            </a:r>
            <a:r>
              <a:rPr lang="en-US" dirty="0"/>
              <a:t>cash in NTD for </a:t>
            </a:r>
            <a:r>
              <a:rPr lang="en-US" dirty="0" smtClean="0"/>
              <a:t>all your initial transactions/registration.</a:t>
            </a:r>
          </a:p>
          <a:p>
            <a:pPr lvl="1"/>
            <a:r>
              <a:rPr lang="en-US" dirty="0" smtClean="0"/>
              <a:t>It is advisable to carry additional four to six photos for your future use</a:t>
            </a:r>
            <a:r>
              <a:rPr lang="en-US" dirty="0" smtClean="0"/>
              <a:t>.</a:t>
            </a:r>
          </a:p>
          <a:p>
            <a:pPr lvl="1"/>
            <a:r>
              <a:rPr lang="en-US" dirty="0" smtClean="0"/>
              <a:t>In all, carry 10-12 (5cmX5cm) photos for your official use.</a:t>
            </a:r>
            <a:endParaRPr lang="en-US" dirty="0" smtClean="0"/>
          </a:p>
          <a:p>
            <a:endParaRPr lang="en-US" dirty="0"/>
          </a:p>
        </p:txBody>
      </p:sp>
    </p:spTree>
    <p:extLst>
      <p:ext uri="{BB962C8B-B14F-4D97-AF65-F5344CB8AC3E}">
        <p14:creationId xmlns:p14="http://schemas.microsoft.com/office/powerpoint/2010/main" val="2231076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Currency Exchange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Since most payments are cash only, please carry sufficient cash required to pay your school expenses and food for the </a:t>
            </a:r>
            <a:r>
              <a:rPr lang="en-US" b="1" i="1" dirty="0" smtClean="0"/>
              <a:t>initial</a:t>
            </a:r>
            <a:r>
              <a:rPr lang="en-US" dirty="0" smtClean="0"/>
              <a:t> two weeks.</a:t>
            </a:r>
          </a:p>
          <a:p>
            <a:pPr lvl="1"/>
            <a:r>
              <a:rPr lang="en-US" dirty="0" smtClean="0"/>
              <a:t>School expenses = approximately NTD65000</a:t>
            </a:r>
          </a:p>
          <a:p>
            <a:pPr lvl="1"/>
            <a:r>
              <a:rPr lang="en-US" dirty="0" smtClean="0"/>
              <a:t>Food (two weeks) = approximately NTD 5000</a:t>
            </a:r>
          </a:p>
          <a:p>
            <a:pPr lvl="1"/>
            <a:r>
              <a:rPr lang="en-US" dirty="0" smtClean="0"/>
              <a:t>Transportation = approximately NTD 2000 (incl. travel from airport to school)</a:t>
            </a:r>
          </a:p>
          <a:p>
            <a:r>
              <a:rPr lang="en-US" dirty="0" smtClean="0"/>
              <a:t>You can exchange money at the airport and local banks.</a:t>
            </a:r>
          </a:p>
          <a:p>
            <a:pPr lvl="1"/>
            <a:r>
              <a:rPr lang="en-US" dirty="0" smtClean="0"/>
              <a:t>You will need to carry your passport in order to do the same.</a:t>
            </a:r>
          </a:p>
          <a:p>
            <a:pPr lvl="1"/>
            <a:r>
              <a:rPr lang="en-US" dirty="0" smtClean="0"/>
              <a:t>It is </a:t>
            </a:r>
            <a:r>
              <a:rPr lang="en-US" b="1" dirty="0" smtClean="0"/>
              <a:t>advisable</a:t>
            </a:r>
            <a:r>
              <a:rPr lang="en-US" dirty="0" smtClean="0"/>
              <a:t> to exchange currency at the airport but be </a:t>
            </a:r>
            <a:r>
              <a:rPr lang="en-US" b="1" u="sng" dirty="0" smtClean="0"/>
              <a:t>alert and careful</a:t>
            </a:r>
            <a:r>
              <a:rPr lang="en-US" dirty="0" smtClean="0"/>
              <a:t> with the amount of cash on you.</a:t>
            </a:r>
            <a:endParaRPr lang="en-US" dirty="0"/>
          </a:p>
        </p:txBody>
      </p:sp>
    </p:spTree>
    <p:extLst>
      <p:ext uri="{BB962C8B-B14F-4D97-AF65-F5344CB8AC3E}">
        <p14:creationId xmlns:p14="http://schemas.microsoft.com/office/powerpoint/2010/main" val="278479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Taiwanese Mobile Plan (optional)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can buy a 30-day prepaid card at the airport and keep recharging it until the end of your stay in Taiwan.</a:t>
            </a:r>
          </a:p>
          <a:p>
            <a:pPr lvl="1"/>
            <a:r>
              <a:rPr lang="en-US" dirty="0" smtClean="0"/>
              <a:t>You will need to show your passport and submit your photo for the purchase.</a:t>
            </a:r>
          </a:p>
          <a:p>
            <a:r>
              <a:rPr lang="en-US" dirty="0" smtClean="0"/>
              <a:t>You need minimum talk-time for emergencies and about 7-11 GB data for email and LINE messaging.</a:t>
            </a:r>
          </a:p>
          <a:p>
            <a:r>
              <a:rPr lang="en-US" dirty="0" smtClean="0"/>
              <a:t>The school Wi-Fi is patchy but mostly workable. In case you need more data as per your usage, please opt for an unlimited data package. (This may be more expensive.)</a:t>
            </a:r>
          </a:p>
          <a:p>
            <a:r>
              <a:rPr lang="en-US" dirty="0" smtClean="0"/>
              <a:t>You can also buy a postpaid card once you have your ARC and bank details. </a:t>
            </a:r>
            <a:r>
              <a:rPr lang="en-US" dirty="0"/>
              <a:t>(This may be more expensive.)</a:t>
            </a:r>
          </a:p>
        </p:txBody>
      </p:sp>
    </p:spTree>
    <p:extLst>
      <p:ext uri="{BB962C8B-B14F-4D97-AF65-F5344CB8AC3E}">
        <p14:creationId xmlns:p14="http://schemas.microsoft.com/office/powerpoint/2010/main" val="37706039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Upon Arrival at the school</a:t>
            </a:r>
            <a:endParaRPr lang="en-US" dirty="0"/>
          </a:p>
        </p:txBody>
      </p:sp>
      <p:sp>
        <p:nvSpPr>
          <p:cNvPr id="7" name="Text Placeholder 6"/>
          <p:cNvSpPr>
            <a:spLocks noGrp="1"/>
          </p:cNvSpPr>
          <p:nvPr>
            <p:ph type="body" idx="1"/>
          </p:nvPr>
        </p:nvSpPr>
        <p:spPr/>
        <p:txBody>
          <a:bodyPr/>
          <a:lstStyle/>
          <a:p>
            <a:r>
              <a:rPr lang="en-US" dirty="0" smtClean="0"/>
              <a:t>This section details the information and processes required to be followed after you receive admission, visa and arrive at FGU.</a:t>
            </a:r>
            <a:endParaRPr lang="en-US" dirty="0"/>
          </a:p>
        </p:txBody>
      </p:sp>
    </p:spTree>
    <p:extLst>
      <p:ext uri="{BB962C8B-B14F-4D97-AF65-F5344CB8AC3E}">
        <p14:creationId xmlns:p14="http://schemas.microsoft.com/office/powerpoint/2010/main" val="29133911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Around School Campus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can walk or use the school buses to get around inside campus.</a:t>
            </a:r>
          </a:p>
          <a:p>
            <a:pPr lvl="1"/>
            <a:r>
              <a:rPr lang="en-US" dirty="0" smtClean="0"/>
              <a:t>There is no charge for school transport within campus.</a:t>
            </a:r>
          </a:p>
          <a:p>
            <a:pPr lvl="1"/>
            <a:r>
              <a:rPr lang="en-US" dirty="0" smtClean="0"/>
              <a:t>If you use the school buses to go out of campus, you are charged NTD20 per trip.</a:t>
            </a:r>
          </a:p>
          <a:p>
            <a:r>
              <a:rPr lang="en-US" dirty="0" smtClean="0"/>
              <a:t>You can use the </a:t>
            </a:r>
            <a:r>
              <a:rPr lang="en-US" dirty="0" err="1" smtClean="0"/>
              <a:t>Yilan</a:t>
            </a:r>
            <a:r>
              <a:rPr lang="en-US" dirty="0" smtClean="0"/>
              <a:t> Housing buses for a charge of NTD20 per trip.</a:t>
            </a:r>
          </a:p>
          <a:p>
            <a:r>
              <a:rPr lang="en-US" dirty="0" smtClean="0"/>
              <a:t>You can also use the trains (</a:t>
            </a:r>
            <a:r>
              <a:rPr lang="en-US" dirty="0" err="1" smtClean="0"/>
              <a:t>Jiaoxi</a:t>
            </a:r>
            <a:r>
              <a:rPr lang="en-US" dirty="0" smtClean="0"/>
              <a:t>/</a:t>
            </a:r>
            <a:r>
              <a:rPr lang="en-US" dirty="0" err="1" smtClean="0"/>
              <a:t>Yilan</a:t>
            </a:r>
            <a:r>
              <a:rPr lang="en-US" dirty="0" smtClean="0"/>
              <a:t> railway station) and buses (</a:t>
            </a:r>
            <a:r>
              <a:rPr lang="en-US" dirty="0" err="1" smtClean="0"/>
              <a:t>Jiaoxi</a:t>
            </a:r>
            <a:r>
              <a:rPr lang="en-US" dirty="0" smtClean="0"/>
              <a:t>/</a:t>
            </a:r>
            <a:r>
              <a:rPr lang="en-US" dirty="0" err="1" smtClean="0"/>
              <a:t>Yilan</a:t>
            </a:r>
            <a:r>
              <a:rPr lang="en-US" dirty="0" smtClean="0"/>
              <a:t> transfer station) to get around the cities and the whole Country itself.</a:t>
            </a:r>
          </a:p>
          <a:p>
            <a:r>
              <a:rPr lang="en-US" dirty="0" smtClean="0"/>
              <a:t>You can find the bus </a:t>
            </a:r>
            <a:r>
              <a:rPr lang="en-US" dirty="0"/>
              <a:t>schedules related to the school </a:t>
            </a:r>
            <a:r>
              <a:rPr lang="en-US" dirty="0" smtClean="0"/>
              <a:t>and township in this </a:t>
            </a:r>
            <a:r>
              <a:rPr lang="en-US" dirty="0" smtClean="0">
                <a:hlinkClick r:id="rId2"/>
              </a:rPr>
              <a:t>link</a:t>
            </a:r>
            <a:r>
              <a:rPr lang="en-US" dirty="0" smtClean="0"/>
              <a:t>.</a:t>
            </a:r>
          </a:p>
          <a:p>
            <a:r>
              <a:rPr lang="en-US" dirty="0" smtClean="0"/>
              <a:t>You can find the Taiwan railway </a:t>
            </a:r>
            <a:r>
              <a:rPr lang="en-US" dirty="0"/>
              <a:t>timetables </a:t>
            </a:r>
            <a:r>
              <a:rPr lang="en-US" dirty="0" smtClean="0"/>
              <a:t>in this </a:t>
            </a:r>
            <a:r>
              <a:rPr lang="en-US" dirty="0" smtClean="0">
                <a:hlinkClick r:id="rId3"/>
              </a:rPr>
              <a:t>link</a:t>
            </a:r>
            <a:r>
              <a:rPr lang="en-US" dirty="0" smtClean="0"/>
              <a:t>.</a:t>
            </a:r>
          </a:p>
        </p:txBody>
      </p:sp>
    </p:spTree>
    <p:extLst>
      <p:ext uri="{BB962C8B-B14F-4D97-AF65-F5344CB8AC3E}">
        <p14:creationId xmlns:p14="http://schemas.microsoft.com/office/powerpoint/2010/main" val="33350897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Payments</a:t>
            </a:r>
            <a:endParaRPr lang="en-US" dirty="0"/>
          </a:p>
        </p:txBody>
      </p:sp>
      <p:sp>
        <p:nvSpPr>
          <p:cNvPr id="3" name="Content Placeholder 2"/>
          <p:cNvSpPr>
            <a:spLocks noGrp="1"/>
          </p:cNvSpPr>
          <p:nvPr>
            <p:ph idx="1"/>
          </p:nvPr>
        </p:nvSpPr>
        <p:spPr/>
        <p:txBody>
          <a:bodyPr>
            <a:normAutofit fontScale="47500" lnSpcReduction="20000"/>
          </a:bodyPr>
          <a:lstStyle/>
          <a:p>
            <a:r>
              <a:rPr lang="en-US" sz="4200" dirty="0" smtClean="0"/>
              <a:t>All financial transactions are carried out using </a:t>
            </a:r>
            <a:r>
              <a:rPr lang="en-US" sz="4200" b="1" dirty="0" smtClean="0"/>
              <a:t>local currency</a:t>
            </a:r>
            <a:r>
              <a:rPr lang="en-US" sz="4200" dirty="0" smtClean="0"/>
              <a:t> (TWD/NTD).</a:t>
            </a:r>
          </a:p>
          <a:p>
            <a:pPr lvl="1"/>
            <a:r>
              <a:rPr lang="en-US" sz="3300" dirty="0" smtClean="0"/>
              <a:t>You can either deposit cash at the Taiwan Cooperative Bank (once you have a bank account) or the University Accounts department at the main administrative building (</a:t>
            </a:r>
            <a:r>
              <a:rPr lang="en-US" sz="3300" dirty="0" err="1" smtClean="0"/>
              <a:t>YunQi</a:t>
            </a:r>
            <a:r>
              <a:rPr lang="en-US" sz="3300" dirty="0" smtClean="0"/>
              <a:t> Lou/Admin Building, not DBS office).</a:t>
            </a:r>
          </a:p>
          <a:p>
            <a:r>
              <a:rPr lang="en-US" sz="4200" dirty="0" smtClean="0"/>
              <a:t>Please carry currency that can be exchanged at the airport or banks in Taiwan.</a:t>
            </a:r>
          </a:p>
          <a:p>
            <a:pPr lvl="1"/>
            <a:r>
              <a:rPr lang="en-US" sz="3300" dirty="0" smtClean="0"/>
              <a:t>You will need to present your passport when you do this.</a:t>
            </a:r>
          </a:p>
          <a:p>
            <a:r>
              <a:rPr lang="en-US" sz="4200" dirty="0" smtClean="0"/>
              <a:t>The TCB bank does not facilitate withdrawal of TWD/NTD from international cards.</a:t>
            </a:r>
          </a:p>
          <a:p>
            <a:pPr lvl="1"/>
            <a:r>
              <a:rPr lang="en-US" sz="3400" dirty="0" smtClean="0"/>
              <a:t>You will need to use the ATMs installed in the convenience stores for the same.</a:t>
            </a:r>
          </a:p>
          <a:p>
            <a:pPr lvl="1"/>
            <a:r>
              <a:rPr lang="en-US" sz="3400" dirty="0"/>
              <a:t>When you use local ATMs for your international credit/debit cards, you will be charged (minimum) NTD100 per </a:t>
            </a:r>
            <a:r>
              <a:rPr lang="en-US" sz="3400" dirty="0" smtClean="0"/>
              <a:t>transaction, </a:t>
            </a:r>
            <a:r>
              <a:rPr lang="en-US" sz="3400" dirty="0"/>
              <a:t>in addition to what your international bank/card charges you</a:t>
            </a:r>
            <a:r>
              <a:rPr lang="en-US" sz="3400" dirty="0" smtClean="0"/>
              <a:t>.</a:t>
            </a:r>
            <a:endParaRPr lang="en-US" sz="3400" dirty="0" smtClean="0"/>
          </a:p>
          <a:p>
            <a:pPr lvl="1"/>
            <a:r>
              <a:rPr lang="en-US" sz="3400" dirty="0" smtClean="0"/>
              <a:t>When you use ATMs other than that of your own Taiwanese local bank (e.g. TCB</a:t>
            </a:r>
            <a:r>
              <a:rPr lang="en-US" sz="3400" dirty="0" smtClean="0"/>
              <a:t>) to withdraw cash from your Taiwanese bank account, </a:t>
            </a:r>
            <a:r>
              <a:rPr lang="en-US" sz="3400" dirty="0" smtClean="0"/>
              <a:t>you will be charged (minimum) NTD5 per transaction.</a:t>
            </a:r>
          </a:p>
          <a:p>
            <a:pPr lvl="1"/>
            <a:r>
              <a:rPr lang="en-US" sz="3400" i="1" dirty="0" smtClean="0"/>
              <a:t>Tip</a:t>
            </a:r>
            <a:r>
              <a:rPr lang="en-US" sz="3400" dirty="0" smtClean="0"/>
              <a:t>: In order to save on withdrawal fees charged by your international card, </a:t>
            </a:r>
            <a:r>
              <a:rPr lang="en-US" sz="3400" dirty="0" smtClean="0"/>
              <a:t>withdraw </a:t>
            </a:r>
            <a:r>
              <a:rPr lang="en-US" sz="3400" dirty="0" smtClean="0"/>
              <a:t>a large amount in one go. Usually, the ATMs allow to withdraw NTD20,000 (maximum) at a time.</a:t>
            </a:r>
            <a:endParaRPr lang="en-US" sz="3400" dirty="0"/>
          </a:p>
        </p:txBody>
      </p:sp>
    </p:spTree>
    <p:extLst>
      <p:ext uri="{BB962C8B-B14F-4D97-AF65-F5344CB8AC3E}">
        <p14:creationId xmlns:p14="http://schemas.microsoft.com/office/powerpoint/2010/main" val="592198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Degrees </a:t>
            </a:r>
            <a:r>
              <a:rPr lang="en-US" dirty="0" smtClean="0"/>
              <a:t>offered in DBS, FGU</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Undergraduate Degree (B.A.) in Chinese medium of instruction</a:t>
            </a:r>
          </a:p>
          <a:p>
            <a:pPr marL="514350" indent="-514350">
              <a:buFont typeface="+mj-lt"/>
              <a:buAutoNum type="arabicPeriod"/>
            </a:pPr>
            <a:r>
              <a:rPr lang="en-US" dirty="0" smtClean="0"/>
              <a:t>Graduate Degree (M.A.) in Chinese and English media of instruction</a:t>
            </a:r>
          </a:p>
          <a:p>
            <a:pPr marL="514350" indent="-514350">
              <a:buFont typeface="+mj-lt"/>
              <a:buAutoNum type="arabicPeriod"/>
            </a:pPr>
            <a:r>
              <a:rPr lang="en-US" dirty="0" smtClean="0"/>
              <a:t>Post-Graduate (PhD) in Chinese medium of instruction</a:t>
            </a:r>
          </a:p>
          <a:p>
            <a:pPr lvl="1"/>
            <a:r>
              <a:rPr lang="en-US" dirty="0" smtClean="0"/>
              <a:t>http://buddhist.fgu.edu.tw/en/course1</a:t>
            </a:r>
            <a:endParaRPr lang="en-US" dirty="0"/>
          </a:p>
        </p:txBody>
      </p:sp>
    </p:spTree>
    <p:extLst>
      <p:ext uri="{BB962C8B-B14F-4D97-AF65-F5344CB8AC3E}">
        <p14:creationId xmlns:p14="http://schemas.microsoft.com/office/powerpoint/2010/main" val="21692394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FGU-DBS Student ID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will need to </a:t>
            </a:r>
            <a:r>
              <a:rPr lang="en-US" b="1" dirty="0" smtClean="0"/>
              <a:t>log </a:t>
            </a:r>
            <a:r>
              <a:rPr lang="en-US" b="1" dirty="0"/>
              <a:t>in to the FGU website </a:t>
            </a:r>
            <a:r>
              <a:rPr lang="en-US" b="1" dirty="0" smtClean="0"/>
              <a:t>and register as a student on the FGU system </a:t>
            </a:r>
            <a:r>
              <a:rPr lang="en-US" dirty="0" smtClean="0"/>
              <a:t>after which you will generate a payment slip with your details.</a:t>
            </a:r>
          </a:p>
          <a:p>
            <a:r>
              <a:rPr lang="en-US" dirty="0" smtClean="0"/>
              <a:t>For payment of school fees, you will have to carry </a:t>
            </a:r>
            <a:r>
              <a:rPr lang="en-US" b="1" dirty="0" smtClean="0"/>
              <a:t>one photo and the required fees in cash</a:t>
            </a:r>
            <a:r>
              <a:rPr lang="en-US" dirty="0" smtClean="0"/>
              <a:t>: </a:t>
            </a:r>
            <a:r>
              <a:rPr lang="en-US" dirty="0" smtClean="0"/>
              <a:t>NTD, </a:t>
            </a:r>
            <a:r>
              <a:rPr lang="en-US" dirty="0" smtClean="0"/>
              <a:t>and pay at the main administrative building of the university (Yun Qi Lou).</a:t>
            </a:r>
          </a:p>
          <a:p>
            <a:r>
              <a:rPr lang="en-US" dirty="0"/>
              <a:t>You will </a:t>
            </a:r>
            <a:r>
              <a:rPr lang="en-US" b="1" dirty="0"/>
              <a:t>receive your student ID </a:t>
            </a:r>
            <a:r>
              <a:rPr lang="en-US" b="1" dirty="0" smtClean="0"/>
              <a:t>within a week </a:t>
            </a:r>
            <a:r>
              <a:rPr lang="en-US" dirty="0" smtClean="0"/>
              <a:t>of your payment of </a:t>
            </a:r>
            <a:r>
              <a:rPr lang="en-US" dirty="0"/>
              <a:t>the school fees and </a:t>
            </a:r>
            <a:r>
              <a:rPr lang="en-US" dirty="0" smtClean="0"/>
              <a:t>registration </a:t>
            </a:r>
            <a:r>
              <a:rPr lang="en-US" dirty="0"/>
              <a:t>as a student in the school administration system.</a:t>
            </a:r>
          </a:p>
          <a:p>
            <a:pPr lvl="1"/>
            <a:r>
              <a:rPr lang="en-US" dirty="0"/>
              <a:t>Please carry a photocopy of your passport in case you are asked to submit it</a:t>
            </a:r>
            <a:r>
              <a:rPr lang="en-US" dirty="0" smtClean="0"/>
              <a:t>.</a:t>
            </a:r>
            <a:endParaRPr lang="en-US" dirty="0"/>
          </a:p>
        </p:txBody>
      </p:sp>
    </p:spTree>
    <p:extLst>
      <p:ext uri="{BB962C8B-B14F-4D97-AF65-F5344CB8AC3E}">
        <p14:creationId xmlns:p14="http://schemas.microsoft.com/office/powerpoint/2010/main" val="14116654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Check-up in </a:t>
            </a:r>
            <a:r>
              <a:rPr lang="en-US" dirty="0" smtClean="0"/>
              <a:t>Taiwan for National Health Insurance and School Insurance</a:t>
            </a:r>
            <a:endParaRPr lang="en-US" dirty="0"/>
          </a:p>
        </p:txBody>
      </p:sp>
      <p:sp>
        <p:nvSpPr>
          <p:cNvPr id="3" name="Content Placeholder 2"/>
          <p:cNvSpPr>
            <a:spLocks noGrp="1"/>
          </p:cNvSpPr>
          <p:nvPr>
            <p:ph idx="1"/>
          </p:nvPr>
        </p:nvSpPr>
        <p:spPr/>
        <p:txBody>
          <a:bodyPr>
            <a:normAutofit fontScale="40000" lnSpcReduction="20000"/>
          </a:bodyPr>
          <a:lstStyle/>
          <a:p>
            <a:r>
              <a:rPr lang="en-US" sz="4500" dirty="0" smtClean="0"/>
              <a:t>You will </a:t>
            </a:r>
            <a:r>
              <a:rPr lang="en-US" sz="4500" dirty="0" smtClean="0"/>
              <a:t>visit </a:t>
            </a:r>
            <a:r>
              <a:rPr lang="en-US" sz="4500" dirty="0" smtClean="0"/>
              <a:t>a designated hospital in Taipei/</a:t>
            </a:r>
            <a:r>
              <a:rPr lang="en-US" sz="4500" dirty="0" err="1" smtClean="0"/>
              <a:t>Yilan</a:t>
            </a:r>
            <a:r>
              <a:rPr lang="en-US" sz="4500" dirty="0" smtClean="0"/>
              <a:t>/</a:t>
            </a:r>
            <a:r>
              <a:rPr lang="en-US" sz="4500" dirty="0" err="1" smtClean="0"/>
              <a:t>Luodong</a:t>
            </a:r>
            <a:r>
              <a:rPr lang="en-US" sz="4500" dirty="0" smtClean="0"/>
              <a:t>/</a:t>
            </a:r>
            <a:r>
              <a:rPr lang="en-US" sz="4500" dirty="0" err="1" smtClean="0"/>
              <a:t>Jiaoxi</a:t>
            </a:r>
            <a:r>
              <a:rPr lang="en-US" sz="4500" dirty="0" smtClean="0"/>
              <a:t> in order to apply for the School and National Health Insurance (NHI).</a:t>
            </a:r>
          </a:p>
          <a:p>
            <a:r>
              <a:rPr lang="en-US" sz="4500" dirty="0" smtClean="0"/>
              <a:t>You will complete all the required tests on an </a:t>
            </a:r>
            <a:r>
              <a:rPr lang="en-US" sz="4500" b="1" dirty="0" smtClean="0"/>
              <a:t>empty</a:t>
            </a:r>
            <a:r>
              <a:rPr lang="en-US" sz="4500" dirty="0" smtClean="0"/>
              <a:t> stomach at a Taiwanese hospital.</a:t>
            </a:r>
          </a:p>
          <a:p>
            <a:r>
              <a:rPr lang="en-US" sz="4500" dirty="0" smtClean="0"/>
              <a:t>You will </a:t>
            </a:r>
            <a:r>
              <a:rPr lang="en-US" sz="4500" dirty="0" smtClean="0"/>
              <a:t>pay </a:t>
            </a:r>
            <a:r>
              <a:rPr lang="en-US" sz="4500" dirty="0" smtClean="0"/>
              <a:t>NTD1000 for all tests and submit a photo</a:t>
            </a:r>
            <a:r>
              <a:rPr lang="en-US" sz="4500" dirty="0" smtClean="0"/>
              <a:t>.</a:t>
            </a:r>
          </a:p>
          <a:p>
            <a:pPr lvl="1"/>
            <a:r>
              <a:rPr lang="en-US" sz="4000" dirty="0" smtClean="0"/>
              <a:t>Carry your passport and a photocopy of the same.</a:t>
            </a:r>
            <a:endParaRPr lang="en-US" sz="4000" dirty="0" smtClean="0"/>
          </a:p>
          <a:p>
            <a:r>
              <a:rPr lang="en-US" sz="4500" dirty="0" smtClean="0"/>
              <a:t>The FGU School Insurance will cost you NTD3500 for the first year/two semesters, which you will submit along with a photo.</a:t>
            </a:r>
          </a:p>
          <a:p>
            <a:pPr lvl="1"/>
            <a:r>
              <a:rPr lang="en-US" sz="4000" dirty="0"/>
              <a:t>If you </a:t>
            </a:r>
            <a:r>
              <a:rPr lang="en-US" sz="4000" b="1" dirty="0" smtClean="0"/>
              <a:t>stay in Taiwan </a:t>
            </a:r>
            <a:r>
              <a:rPr lang="en-US" sz="4000" b="1" dirty="0"/>
              <a:t>in the </a:t>
            </a:r>
            <a:r>
              <a:rPr lang="en-US" sz="4000" b="1" dirty="0" smtClean="0"/>
              <a:t>Winter </a:t>
            </a:r>
            <a:r>
              <a:rPr lang="en-US" sz="4000" b="1" dirty="0"/>
              <a:t>break</a:t>
            </a:r>
            <a:r>
              <a:rPr lang="en-US" sz="4000" dirty="0"/>
              <a:t>, it will cost you </a:t>
            </a:r>
            <a:r>
              <a:rPr lang="en-US" sz="4000" b="1" dirty="0" smtClean="0"/>
              <a:t>NTD3000</a:t>
            </a:r>
            <a:r>
              <a:rPr lang="en-US" sz="4000" dirty="0" smtClean="0"/>
              <a:t> only</a:t>
            </a:r>
            <a:r>
              <a:rPr lang="en-US" sz="4000" dirty="0" smtClean="0"/>
              <a:t>.</a:t>
            </a:r>
          </a:p>
          <a:p>
            <a:pPr lvl="1"/>
            <a:r>
              <a:rPr lang="en-US" sz="4000" dirty="0"/>
              <a:t>If you </a:t>
            </a:r>
            <a:r>
              <a:rPr lang="en-US" sz="4000" dirty="0" smtClean="0"/>
              <a:t>leave </a:t>
            </a:r>
            <a:r>
              <a:rPr lang="en-US" sz="4000" dirty="0"/>
              <a:t>Taiwan in the Winter break, it will cost you </a:t>
            </a:r>
            <a:r>
              <a:rPr lang="en-US" sz="4000" dirty="0" smtClean="0"/>
              <a:t>NTD3500 for the additional international cover.</a:t>
            </a:r>
            <a:endParaRPr lang="en-US" sz="4000" dirty="0"/>
          </a:p>
          <a:p>
            <a:r>
              <a:rPr lang="en-US" sz="4500" dirty="0" smtClean="0"/>
              <a:t>From the second semester onward, you will be covered under the Taiwanese National Health Insurance.</a:t>
            </a:r>
          </a:p>
          <a:p>
            <a:pPr lvl="1"/>
            <a:r>
              <a:rPr lang="en-US" sz="3800" dirty="0" smtClean="0"/>
              <a:t>The National Health Insurance charges (subject to government regulations) will be included in your school fees.</a:t>
            </a:r>
          </a:p>
          <a:p>
            <a:pPr lvl="1"/>
            <a:r>
              <a:rPr lang="en-US" sz="3800" dirty="0" smtClean="0"/>
              <a:t>You will need to collect your NHI card from the Medical Centre (Room #103) in main administrative building (Yun Qi Lou) at the completion of your six-month stay in Taiwan.</a:t>
            </a:r>
          </a:p>
          <a:p>
            <a:pPr lvl="1"/>
            <a:r>
              <a:rPr lang="en-US" sz="3800" dirty="0" smtClean="0"/>
              <a:t>Please make an effort proactively to stay in touch with the medical team for updating your travel dates and completion of six-month stay in Taiwan.</a:t>
            </a:r>
            <a:endParaRPr lang="en-US" sz="3800" dirty="0" smtClean="0"/>
          </a:p>
        </p:txBody>
      </p:sp>
    </p:spTree>
    <p:extLst>
      <p:ext uri="{BB962C8B-B14F-4D97-AF65-F5344CB8AC3E}">
        <p14:creationId xmlns:p14="http://schemas.microsoft.com/office/powerpoint/2010/main" val="11815714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Alien Resident Certificate (ARC)</a:t>
            </a:r>
            <a:endParaRPr lang="en-US" dirty="0"/>
          </a:p>
        </p:txBody>
      </p:sp>
      <p:sp>
        <p:nvSpPr>
          <p:cNvPr id="3" name="Content Placeholder 2"/>
          <p:cNvSpPr>
            <a:spLocks noGrp="1"/>
          </p:cNvSpPr>
          <p:nvPr>
            <p:ph idx="1"/>
          </p:nvPr>
        </p:nvSpPr>
        <p:spPr/>
        <p:txBody>
          <a:bodyPr>
            <a:normAutofit fontScale="40000" lnSpcReduction="20000"/>
          </a:bodyPr>
          <a:lstStyle/>
          <a:p>
            <a:r>
              <a:rPr lang="en-US" sz="4500" dirty="0"/>
              <a:t>Within 15 days of your arrival in Taiwan, you must apply for your ARC.</a:t>
            </a:r>
          </a:p>
          <a:p>
            <a:r>
              <a:rPr lang="en-US" sz="4200" dirty="0"/>
              <a:t>You will need:</a:t>
            </a:r>
          </a:p>
          <a:p>
            <a:pPr lvl="1"/>
            <a:r>
              <a:rPr lang="en-US" sz="4000" dirty="0" smtClean="0"/>
              <a:t>An ARC application form – completed</a:t>
            </a:r>
          </a:p>
          <a:p>
            <a:pPr lvl="1"/>
            <a:r>
              <a:rPr lang="en-US" sz="4000" dirty="0" smtClean="0"/>
              <a:t>Photo (5cm X 5cm)</a:t>
            </a:r>
          </a:p>
          <a:p>
            <a:pPr lvl="1"/>
            <a:r>
              <a:rPr lang="en-US" sz="4000" dirty="0" smtClean="0"/>
              <a:t>Residence Proof – from DBS or your rental </a:t>
            </a:r>
            <a:r>
              <a:rPr lang="en-US" sz="4000" dirty="0" smtClean="0"/>
              <a:t>agreement</a:t>
            </a:r>
          </a:p>
          <a:p>
            <a:pPr lvl="1"/>
            <a:r>
              <a:rPr lang="en-US" sz="4000" dirty="0" smtClean="0"/>
              <a:t>DBS Admit Letter</a:t>
            </a:r>
            <a:endParaRPr lang="en-US" sz="4000" dirty="0" smtClean="0"/>
          </a:p>
          <a:p>
            <a:pPr lvl="1"/>
            <a:r>
              <a:rPr lang="en-US" sz="4000" dirty="0" smtClean="0"/>
              <a:t>Photocopy of </a:t>
            </a:r>
            <a:r>
              <a:rPr lang="en-US" sz="4000" dirty="0"/>
              <a:t>your </a:t>
            </a:r>
            <a:r>
              <a:rPr lang="en-US" sz="4000" dirty="0" smtClean="0"/>
              <a:t>passport (first and last page); carry original for verification</a:t>
            </a:r>
          </a:p>
          <a:p>
            <a:pPr lvl="1"/>
            <a:r>
              <a:rPr lang="en-US" sz="4000" dirty="0" smtClean="0"/>
              <a:t>Photocopy of </a:t>
            </a:r>
            <a:r>
              <a:rPr lang="en-US" sz="4000" dirty="0"/>
              <a:t>your </a:t>
            </a:r>
            <a:r>
              <a:rPr lang="en-US" sz="4000" dirty="0" smtClean="0"/>
              <a:t>Taiwan visa page and Entry stamp</a:t>
            </a:r>
            <a:endParaRPr lang="en-US" sz="4000" dirty="0"/>
          </a:p>
          <a:p>
            <a:pPr lvl="1"/>
            <a:r>
              <a:rPr lang="en-US" sz="4000" dirty="0" smtClean="0"/>
              <a:t>Photocopy of </a:t>
            </a:r>
            <a:r>
              <a:rPr lang="en-US" sz="4000" dirty="0"/>
              <a:t>your </a:t>
            </a:r>
            <a:r>
              <a:rPr lang="en-US" sz="4000" dirty="0" smtClean="0"/>
              <a:t>Student ID (front and back</a:t>
            </a:r>
            <a:r>
              <a:rPr lang="en-US" sz="4000" dirty="0" smtClean="0"/>
              <a:t>)</a:t>
            </a:r>
          </a:p>
          <a:p>
            <a:pPr lvl="1"/>
            <a:r>
              <a:rPr lang="en-US" sz="4000" dirty="0"/>
              <a:t>Photocopy </a:t>
            </a:r>
            <a:r>
              <a:rPr lang="en-US" sz="4000" dirty="0" smtClean="0"/>
              <a:t>of Receipt for payment of </a:t>
            </a:r>
            <a:r>
              <a:rPr lang="en-US" sz="4000" dirty="0"/>
              <a:t>School Tuition </a:t>
            </a:r>
            <a:r>
              <a:rPr lang="en-US" sz="4000" dirty="0" smtClean="0"/>
              <a:t>Fees</a:t>
            </a:r>
            <a:endParaRPr lang="en-US" sz="4000" dirty="0"/>
          </a:p>
          <a:p>
            <a:pPr lvl="1"/>
            <a:r>
              <a:rPr lang="en-US" sz="4000" dirty="0" smtClean="0"/>
              <a:t>ARC fees of NTD1000</a:t>
            </a:r>
          </a:p>
          <a:p>
            <a:r>
              <a:rPr lang="en-US" sz="4200" dirty="0"/>
              <a:t>The Visa officials visit the school so that this process can be completed at the University premises.</a:t>
            </a:r>
          </a:p>
          <a:p>
            <a:pPr lvl="1"/>
            <a:r>
              <a:rPr lang="en-US" sz="3500" dirty="0"/>
              <a:t>Alternatively, you may have to visit the </a:t>
            </a:r>
            <a:r>
              <a:rPr lang="en-US" sz="3500" dirty="0" smtClean="0"/>
              <a:t>National Immigration Agency office </a:t>
            </a:r>
            <a:r>
              <a:rPr lang="en-US" sz="3500" dirty="0"/>
              <a:t>in </a:t>
            </a:r>
            <a:r>
              <a:rPr lang="en-US" sz="3500" dirty="0" err="1"/>
              <a:t>Luodong</a:t>
            </a:r>
            <a:r>
              <a:rPr lang="en-US" sz="3500" dirty="0"/>
              <a:t> to complete the ARC procedure.</a:t>
            </a:r>
          </a:p>
          <a:p>
            <a:r>
              <a:rPr lang="en-US" sz="4200" dirty="0"/>
              <a:t>You will receive the ARC within two weeks (approximately; barring holidays).</a:t>
            </a:r>
          </a:p>
          <a:p>
            <a:r>
              <a:rPr lang="en-US" sz="4200" dirty="0"/>
              <a:t>Please keep the ARC card safely.</a:t>
            </a:r>
          </a:p>
          <a:p>
            <a:pPr lvl="1"/>
            <a:r>
              <a:rPr lang="en-US" sz="3500" i="1" dirty="0" smtClean="0"/>
              <a:t>Note</a:t>
            </a:r>
            <a:r>
              <a:rPr lang="en-US" sz="3500" dirty="0" smtClean="0"/>
              <a:t>:</a:t>
            </a:r>
            <a:r>
              <a:rPr lang="en-US" sz="3500" dirty="0" smtClean="0"/>
              <a:t> </a:t>
            </a:r>
            <a:r>
              <a:rPr lang="en-US" sz="3500" dirty="0"/>
              <a:t>in case you lose your ARC </a:t>
            </a:r>
            <a:r>
              <a:rPr lang="en-US" sz="3500" dirty="0" smtClean="0"/>
              <a:t>card or, forget it at </a:t>
            </a:r>
            <a:r>
              <a:rPr lang="en-US" sz="3500" dirty="0" smtClean="0"/>
              <a:t>any of the Airport Immigration </a:t>
            </a:r>
            <a:r>
              <a:rPr lang="en-US" sz="3500" dirty="0" smtClean="0"/>
              <a:t>Counters, </a:t>
            </a:r>
            <a:r>
              <a:rPr lang="en-US" sz="3500" dirty="0"/>
              <a:t>you will have to re-apply for your visa.</a:t>
            </a:r>
          </a:p>
        </p:txBody>
      </p:sp>
    </p:spTree>
    <p:extLst>
      <p:ext uri="{BB962C8B-B14F-4D97-AF65-F5344CB8AC3E}">
        <p14:creationId xmlns:p14="http://schemas.microsoft.com/office/powerpoint/2010/main" val="3784319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 – Extension</a:t>
            </a:r>
          </a:p>
        </p:txBody>
      </p:sp>
      <p:sp>
        <p:nvSpPr>
          <p:cNvPr id="3" name="Content Placeholder 2"/>
          <p:cNvSpPr>
            <a:spLocks noGrp="1"/>
          </p:cNvSpPr>
          <p:nvPr>
            <p:ph idx="1"/>
          </p:nvPr>
        </p:nvSpPr>
        <p:spPr/>
        <p:txBody>
          <a:bodyPr>
            <a:normAutofit fontScale="55000" lnSpcReduction="20000"/>
          </a:bodyPr>
          <a:lstStyle/>
          <a:p>
            <a:r>
              <a:rPr lang="en-US" sz="3600" dirty="0" smtClean="0"/>
              <a:t>Your ARC is valid for </a:t>
            </a:r>
            <a:r>
              <a:rPr lang="en-US" sz="3600" dirty="0" smtClean="0"/>
              <a:t>one year.</a:t>
            </a:r>
            <a:endParaRPr lang="en-US" sz="3600" dirty="0" smtClean="0"/>
          </a:p>
          <a:p>
            <a:r>
              <a:rPr lang="en-US" sz="3600" dirty="0" smtClean="0"/>
              <a:t>You will need:</a:t>
            </a:r>
          </a:p>
          <a:p>
            <a:pPr lvl="1"/>
            <a:r>
              <a:rPr lang="en-US" sz="2900" dirty="0" smtClean="0"/>
              <a:t>An ARC application form – completed</a:t>
            </a:r>
          </a:p>
          <a:p>
            <a:pPr lvl="1"/>
            <a:r>
              <a:rPr lang="en-US" sz="2900" dirty="0" smtClean="0"/>
              <a:t>Photo (5cm X 5cm)</a:t>
            </a:r>
          </a:p>
          <a:p>
            <a:pPr lvl="1"/>
            <a:r>
              <a:rPr lang="en-US" sz="2900" dirty="0" smtClean="0"/>
              <a:t>Residence Proof – from DBS or your rental agreement</a:t>
            </a:r>
          </a:p>
          <a:p>
            <a:pPr lvl="1"/>
            <a:r>
              <a:rPr lang="en-US" sz="2900" dirty="0" smtClean="0"/>
              <a:t>Photocopy of </a:t>
            </a:r>
            <a:r>
              <a:rPr lang="en-US" sz="2900" dirty="0"/>
              <a:t>your passport (first and last page</a:t>
            </a:r>
            <a:r>
              <a:rPr lang="en-US" sz="2900" dirty="0" smtClean="0"/>
              <a:t>); </a:t>
            </a:r>
            <a:r>
              <a:rPr lang="en-US" sz="2900" dirty="0"/>
              <a:t>carry original for verification</a:t>
            </a:r>
            <a:endParaRPr lang="en-US" sz="2900" dirty="0" smtClean="0"/>
          </a:p>
          <a:p>
            <a:pPr lvl="1"/>
            <a:r>
              <a:rPr lang="en-US" sz="2900" dirty="0" smtClean="0"/>
              <a:t>Photocopy of </a:t>
            </a:r>
            <a:r>
              <a:rPr lang="en-US" sz="2900" dirty="0"/>
              <a:t>your </a:t>
            </a:r>
            <a:r>
              <a:rPr lang="en-US" sz="2900" dirty="0" smtClean="0"/>
              <a:t>Taiwan visa page and Entry stamp</a:t>
            </a:r>
          </a:p>
          <a:p>
            <a:pPr lvl="1"/>
            <a:r>
              <a:rPr lang="en-US" sz="2900" dirty="0"/>
              <a:t>Photocopy of your </a:t>
            </a:r>
            <a:r>
              <a:rPr lang="en-US" sz="2900" dirty="0" smtClean="0"/>
              <a:t>current ARC card </a:t>
            </a:r>
            <a:r>
              <a:rPr lang="en-US" sz="2900" dirty="0"/>
              <a:t>(front and back)</a:t>
            </a:r>
          </a:p>
          <a:p>
            <a:pPr lvl="1"/>
            <a:r>
              <a:rPr lang="en-US" sz="2900" dirty="0" smtClean="0"/>
              <a:t>Photocopy of </a:t>
            </a:r>
            <a:r>
              <a:rPr lang="en-US" sz="2900" dirty="0"/>
              <a:t>your </a:t>
            </a:r>
            <a:r>
              <a:rPr lang="en-US" sz="2900" dirty="0" smtClean="0"/>
              <a:t>Student ID (</a:t>
            </a:r>
            <a:r>
              <a:rPr lang="en-US" sz="2900" dirty="0"/>
              <a:t>front and back)</a:t>
            </a:r>
          </a:p>
          <a:p>
            <a:pPr lvl="1"/>
            <a:r>
              <a:rPr lang="en-US" sz="2900" dirty="0" smtClean="0"/>
              <a:t>ARC fees of NTD1000</a:t>
            </a:r>
          </a:p>
          <a:p>
            <a:pPr lvl="1"/>
            <a:r>
              <a:rPr lang="en-US" sz="2900" i="1" dirty="0" smtClean="0"/>
              <a:t>Optional</a:t>
            </a:r>
            <a:r>
              <a:rPr lang="en-US" sz="2900" dirty="0" smtClean="0"/>
              <a:t> – your travel itinerary (return flight tickets)</a:t>
            </a:r>
          </a:p>
          <a:p>
            <a:r>
              <a:rPr lang="en-US" sz="3600" dirty="0"/>
              <a:t>The Visa officials visit the school so that this process can be completed at the University premises.</a:t>
            </a:r>
          </a:p>
          <a:p>
            <a:pPr lvl="1"/>
            <a:r>
              <a:rPr lang="en-US" sz="2900" dirty="0"/>
              <a:t>Alternatively, you may have to visit </a:t>
            </a:r>
            <a:r>
              <a:rPr lang="en-US" sz="2900" dirty="0" smtClean="0"/>
              <a:t>the National </a:t>
            </a:r>
            <a:r>
              <a:rPr lang="en-US" sz="2900" dirty="0"/>
              <a:t>Immigration </a:t>
            </a:r>
            <a:r>
              <a:rPr lang="en-US" sz="2900" dirty="0" smtClean="0"/>
              <a:t>Agency office </a:t>
            </a:r>
            <a:r>
              <a:rPr lang="en-US" sz="2900" dirty="0"/>
              <a:t>in </a:t>
            </a:r>
            <a:r>
              <a:rPr lang="en-US" sz="2900" dirty="0" err="1"/>
              <a:t>Luodong</a:t>
            </a:r>
            <a:r>
              <a:rPr lang="en-US" sz="2900" dirty="0"/>
              <a:t> to complete the ARC procedure.</a:t>
            </a:r>
          </a:p>
          <a:p>
            <a:r>
              <a:rPr lang="en-US" sz="3600" dirty="0"/>
              <a:t>You will receive the ARC within two weeks (approximately; barring holidays).</a:t>
            </a:r>
          </a:p>
        </p:txBody>
      </p:sp>
    </p:spTree>
    <p:extLst>
      <p:ext uri="{BB962C8B-B14F-4D97-AF65-F5344CB8AC3E}">
        <p14:creationId xmlns:p14="http://schemas.microsoft.com/office/powerpoint/2010/main" val="15991326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Taiwan Cooperative Bank- Account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order to process your scholarship refund, you will need to open a Bank Account with the Taiwan Cooperative Bank (TCB).</a:t>
            </a:r>
          </a:p>
          <a:p>
            <a:pPr lvl="1"/>
            <a:r>
              <a:rPr lang="en-US" dirty="0" smtClean="0"/>
              <a:t>You can only open a bank account once you receive the ARC.</a:t>
            </a:r>
          </a:p>
          <a:p>
            <a:r>
              <a:rPr lang="en-US" dirty="0" smtClean="0"/>
              <a:t>You will need to fill an application form and submit a photo, ARC copy (both sides) and cash amount of NTD1000 (minimum balance).</a:t>
            </a:r>
          </a:p>
          <a:p>
            <a:r>
              <a:rPr lang="en-US" dirty="0" smtClean="0"/>
              <a:t>There are two bank officials present on-campus </a:t>
            </a:r>
            <a:r>
              <a:rPr lang="en-US" dirty="0"/>
              <a:t>(Yun Qi Lou</a:t>
            </a:r>
            <a:r>
              <a:rPr lang="en-US" dirty="0" smtClean="0"/>
              <a:t>) on Mondays and Thursdays from 13-15:00 hours.</a:t>
            </a:r>
          </a:p>
          <a:p>
            <a:r>
              <a:rPr lang="en-US" dirty="0" smtClean="0"/>
              <a:t>If you submit the form on one day (e.g.- Thursday), you will </a:t>
            </a:r>
            <a:r>
              <a:rPr lang="en-US" dirty="0" smtClean="0"/>
              <a:t>receive </a:t>
            </a:r>
            <a:r>
              <a:rPr lang="en-US" dirty="0" smtClean="0"/>
              <a:t>the </a:t>
            </a:r>
            <a:r>
              <a:rPr lang="en-US" dirty="0" smtClean="0"/>
              <a:t>bank passbook and ATM card on the following </a:t>
            </a:r>
            <a:r>
              <a:rPr lang="en-US" dirty="0" smtClean="0"/>
              <a:t>day (e.g.- Monday</a:t>
            </a:r>
            <a:r>
              <a:rPr lang="en-US" dirty="0" smtClean="0"/>
              <a:t>).</a:t>
            </a:r>
          </a:p>
          <a:p>
            <a:r>
              <a:rPr lang="en-US" dirty="0" smtClean="0"/>
              <a:t>Or, </a:t>
            </a:r>
            <a:r>
              <a:rPr lang="en-US" dirty="0"/>
              <a:t>you could go to the </a:t>
            </a:r>
            <a:r>
              <a:rPr lang="en-US" dirty="0" err="1"/>
              <a:t>Jiaoxi</a:t>
            </a:r>
            <a:r>
              <a:rPr lang="en-US" dirty="0"/>
              <a:t>/</a:t>
            </a:r>
            <a:r>
              <a:rPr lang="en-US" dirty="0" err="1"/>
              <a:t>Yilan</a:t>
            </a:r>
            <a:r>
              <a:rPr lang="en-US" dirty="0"/>
              <a:t> </a:t>
            </a:r>
            <a:r>
              <a:rPr lang="en-US" dirty="0" smtClean="0"/>
              <a:t>TCB bank </a:t>
            </a:r>
            <a:r>
              <a:rPr lang="en-US" dirty="0"/>
              <a:t>branch and open the TCB Bank account</a:t>
            </a:r>
            <a:r>
              <a:rPr lang="en-US" dirty="0" smtClean="0"/>
              <a:t>. </a:t>
            </a:r>
            <a:r>
              <a:rPr lang="en-US" dirty="0" smtClean="0"/>
              <a:t>You will </a:t>
            </a:r>
            <a:r>
              <a:rPr lang="en-US" dirty="0"/>
              <a:t>receive the bank passbook and ATM card </a:t>
            </a:r>
            <a:r>
              <a:rPr lang="en-US" dirty="0" smtClean="0"/>
              <a:t>immediately.</a:t>
            </a:r>
            <a:endParaRPr lang="en-US" dirty="0" smtClean="0"/>
          </a:p>
          <a:p>
            <a:r>
              <a:rPr lang="en-US" dirty="0" smtClean="0"/>
              <a:t>You will then submit a photocopy of the Bank Passbook to the Department Admin: Cherry (grad and post-grad)/Candace (under-grad).</a:t>
            </a:r>
          </a:p>
          <a:p>
            <a:pPr lvl="1"/>
            <a:r>
              <a:rPr lang="en-US" dirty="0" smtClean="0"/>
              <a:t>If you do not submit the photocopy of the TCB bank passbook, it will delay the DBS scholarship refund to your account.</a:t>
            </a:r>
            <a:endParaRPr lang="en-US" dirty="0"/>
          </a:p>
        </p:txBody>
      </p:sp>
    </p:spTree>
    <p:extLst>
      <p:ext uri="{BB962C8B-B14F-4D97-AF65-F5344CB8AC3E}">
        <p14:creationId xmlns:p14="http://schemas.microsoft.com/office/powerpoint/2010/main" val="34846235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Facilities on-Campus: Eateries &amp; Essentials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Yun Qi Lou houses most offices including the Office of International Affairs, a departmental store, two cafes and a stationery shop.</a:t>
            </a:r>
          </a:p>
          <a:p>
            <a:r>
              <a:rPr lang="en-US" dirty="0" smtClean="0"/>
              <a:t>There are two </a:t>
            </a:r>
            <a:r>
              <a:rPr lang="en-US" dirty="0" smtClean="0"/>
              <a:t>restaurants: </a:t>
            </a:r>
            <a:r>
              <a:rPr lang="en-US" dirty="0" smtClean="0"/>
              <a:t>uphill and downhill, </a:t>
            </a:r>
            <a:r>
              <a:rPr lang="en-US" dirty="0" smtClean="0"/>
              <a:t>plus a </a:t>
            </a:r>
            <a:r>
              <a:rPr lang="en-US" dirty="0" smtClean="0"/>
              <a:t>student cafeteria in the basement of the girls dorm.</a:t>
            </a:r>
          </a:p>
          <a:p>
            <a:pPr lvl="1"/>
            <a:r>
              <a:rPr lang="en-US" dirty="0" smtClean="0"/>
              <a:t>There is also a departmental store in the basement of the girls dorm.</a:t>
            </a:r>
          </a:p>
          <a:p>
            <a:r>
              <a:rPr lang="en-US" dirty="0" smtClean="0"/>
              <a:t>There are two cafes each at Yun Qi Lou and the Main Library building.</a:t>
            </a:r>
          </a:p>
          <a:p>
            <a:r>
              <a:rPr lang="en-US" dirty="0" smtClean="0"/>
              <a:t>There is an eatery and departmental store in the basement of the Psychology Building.</a:t>
            </a:r>
          </a:p>
          <a:p>
            <a:r>
              <a:rPr lang="en-US" dirty="0" smtClean="0"/>
              <a:t>There is a Health Centre at </a:t>
            </a:r>
            <a:r>
              <a:rPr lang="en-US" dirty="0"/>
              <a:t>Yun Qi </a:t>
            </a:r>
            <a:r>
              <a:rPr lang="en-US" dirty="0" smtClean="0"/>
              <a:t>Lou</a:t>
            </a:r>
            <a:r>
              <a:rPr lang="zh-TW" altLang="en-US" dirty="0" smtClean="0"/>
              <a:t> </a:t>
            </a:r>
            <a:r>
              <a:rPr lang="en-US" dirty="0" smtClean="0"/>
              <a:t>(</a:t>
            </a:r>
            <a:r>
              <a:rPr lang="en-US" dirty="0"/>
              <a:t>Room </a:t>
            </a:r>
            <a:r>
              <a:rPr lang="en-US" dirty="0" smtClean="0"/>
              <a:t>103).</a:t>
            </a:r>
          </a:p>
          <a:p>
            <a:r>
              <a:rPr lang="en-US" dirty="0" smtClean="0"/>
              <a:t>The general admin and utilities is at </a:t>
            </a:r>
            <a:r>
              <a:rPr lang="en-US" dirty="0"/>
              <a:t>Yun Qi Lou (Room </a:t>
            </a:r>
            <a:r>
              <a:rPr lang="en-US" dirty="0" smtClean="0"/>
              <a:t>106).</a:t>
            </a:r>
            <a:endParaRPr lang="en-US" dirty="0"/>
          </a:p>
        </p:txBody>
      </p:sp>
    </p:spTree>
    <p:extLst>
      <p:ext uri="{BB962C8B-B14F-4D97-AF65-F5344CB8AC3E}">
        <p14:creationId xmlns:p14="http://schemas.microsoft.com/office/powerpoint/2010/main" val="1648526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Facilities on-Campus: Eateries &amp; Essentials in tabular format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2146270"/>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Building</a:t>
                      </a:r>
                      <a:endParaRPr lang="en-US" dirty="0"/>
                    </a:p>
                  </a:txBody>
                  <a:tcPr/>
                </a:tc>
                <a:tc>
                  <a:txBody>
                    <a:bodyPr/>
                    <a:lstStyle/>
                    <a:p>
                      <a:r>
                        <a:rPr lang="en-US" dirty="0" smtClean="0"/>
                        <a:t>ATM</a:t>
                      </a:r>
                      <a:endParaRPr lang="en-US" dirty="0"/>
                    </a:p>
                  </a:txBody>
                  <a:tcPr/>
                </a:tc>
                <a:tc>
                  <a:txBody>
                    <a:bodyPr/>
                    <a:lstStyle/>
                    <a:p>
                      <a:r>
                        <a:rPr lang="en-US" dirty="0" smtClean="0"/>
                        <a:t>Cafe</a:t>
                      </a:r>
                      <a:endParaRPr lang="en-US" dirty="0"/>
                    </a:p>
                  </a:txBody>
                  <a:tcPr/>
                </a:tc>
                <a:tc>
                  <a:txBody>
                    <a:bodyPr/>
                    <a:lstStyle/>
                    <a:p>
                      <a:r>
                        <a:rPr lang="en-US" dirty="0" smtClean="0"/>
                        <a:t>Restaurant</a:t>
                      </a:r>
                      <a:endParaRPr lang="en-US" dirty="0"/>
                    </a:p>
                  </a:txBody>
                  <a:tcPr/>
                </a:tc>
                <a:tc>
                  <a:txBody>
                    <a:bodyPr/>
                    <a:lstStyle/>
                    <a:p>
                      <a:r>
                        <a:rPr lang="en-US" dirty="0" smtClean="0"/>
                        <a:t>Convenience</a:t>
                      </a:r>
                    </a:p>
                    <a:p>
                      <a:r>
                        <a:rPr lang="en-US" dirty="0" smtClean="0"/>
                        <a:t>Store</a:t>
                      </a:r>
                      <a:endParaRPr lang="en-US" dirty="0"/>
                    </a:p>
                  </a:txBody>
                  <a:tcPr/>
                </a:tc>
              </a:tr>
              <a:tr h="370840">
                <a:tc>
                  <a:txBody>
                    <a:bodyPr/>
                    <a:lstStyle/>
                    <a:p>
                      <a:r>
                        <a:rPr lang="en-US" dirty="0" smtClean="0"/>
                        <a:t>Yun Qi Lou – Main Admin Building</a:t>
                      </a:r>
                      <a:endParaRPr lang="en-US" dirty="0"/>
                    </a:p>
                  </a:txBody>
                  <a:tcPr/>
                </a:tc>
                <a:tc>
                  <a:txBody>
                    <a:bodyPr/>
                    <a:lstStyle/>
                    <a:p>
                      <a:r>
                        <a:rPr lang="en-US" dirty="0" smtClean="0"/>
                        <a:t>Yes</a:t>
                      </a:r>
                      <a:endParaRPr lang="en-US" dirty="0"/>
                    </a:p>
                  </a:txBody>
                  <a:tcPr anchor="ctr"/>
                </a:tc>
                <a:tc>
                  <a:txBody>
                    <a:bodyPr/>
                    <a:lstStyle/>
                    <a:p>
                      <a:r>
                        <a:rPr lang="en-US" dirty="0" smtClean="0"/>
                        <a:t>Yes</a:t>
                      </a:r>
                      <a:endParaRPr lang="en-US" dirty="0"/>
                    </a:p>
                  </a:txBody>
                  <a:tcPr anchor="ctr"/>
                </a:tc>
                <a:tc>
                  <a:txBody>
                    <a:bodyPr/>
                    <a:lstStyle/>
                    <a:p>
                      <a:r>
                        <a:rPr lang="en-US" dirty="0" smtClean="0"/>
                        <a:t>Yes</a:t>
                      </a:r>
                      <a:endParaRPr lang="en-US" dirty="0"/>
                    </a:p>
                  </a:txBody>
                  <a:tcPr anchor="ctr"/>
                </a:tc>
                <a:tc>
                  <a:txBody>
                    <a:bodyPr/>
                    <a:lstStyle/>
                    <a:p>
                      <a:r>
                        <a:rPr lang="en-US" dirty="0" smtClean="0"/>
                        <a:t>Yes</a:t>
                      </a:r>
                      <a:endParaRPr lang="en-US" dirty="0"/>
                    </a:p>
                  </a:txBody>
                  <a:tcPr anchor="ctr"/>
                </a:tc>
              </a:tr>
              <a:tr h="370840">
                <a:tc>
                  <a:txBody>
                    <a:bodyPr/>
                    <a:lstStyle/>
                    <a:p>
                      <a:r>
                        <a:rPr lang="en-US" dirty="0" smtClean="0"/>
                        <a:t>Main Library Building</a:t>
                      </a:r>
                      <a:endParaRPr lang="en-US" dirty="0"/>
                    </a:p>
                  </a:txBody>
                  <a:tcPr/>
                </a:tc>
                <a:tc>
                  <a:txBody>
                    <a:bodyPr/>
                    <a:lstStyle/>
                    <a:p>
                      <a:r>
                        <a:rPr lang="en-US" dirty="0" smtClean="0"/>
                        <a:t>No</a:t>
                      </a:r>
                      <a:endParaRPr lang="en-US" dirty="0"/>
                    </a:p>
                  </a:txBody>
                  <a:tcPr anchor="ctr"/>
                </a:tc>
                <a:tc>
                  <a:txBody>
                    <a:bodyPr/>
                    <a:lstStyle/>
                    <a:p>
                      <a:r>
                        <a:rPr lang="en-US" dirty="0" smtClean="0"/>
                        <a:t>Yes</a:t>
                      </a:r>
                      <a:endParaRPr lang="en-US" dirty="0"/>
                    </a:p>
                  </a:txBody>
                  <a:tcPr anchor="ctr"/>
                </a:tc>
                <a:tc>
                  <a:txBody>
                    <a:bodyPr/>
                    <a:lstStyle/>
                    <a:p>
                      <a:r>
                        <a:rPr lang="en-US" dirty="0" smtClean="0"/>
                        <a:t>No</a:t>
                      </a:r>
                      <a:endParaRPr lang="en-US" dirty="0"/>
                    </a:p>
                  </a:txBody>
                  <a:tcPr anchor="ctr"/>
                </a:tc>
                <a:tc>
                  <a:txBody>
                    <a:bodyPr/>
                    <a:lstStyle/>
                    <a:p>
                      <a:r>
                        <a:rPr lang="en-US" dirty="0" smtClean="0"/>
                        <a:t>No</a:t>
                      </a:r>
                      <a:endParaRPr lang="en-US" dirty="0"/>
                    </a:p>
                  </a:txBody>
                  <a:tcPr anchor="ctr"/>
                </a:tc>
              </a:tr>
              <a:tr h="370840">
                <a:tc>
                  <a:txBody>
                    <a:bodyPr/>
                    <a:lstStyle/>
                    <a:p>
                      <a:r>
                        <a:rPr lang="en-US" dirty="0" smtClean="0"/>
                        <a:t>Girls</a:t>
                      </a:r>
                      <a:r>
                        <a:rPr lang="en-US" baseline="0" dirty="0" smtClean="0"/>
                        <a:t> Dorm Basement</a:t>
                      </a:r>
                      <a:endParaRPr lang="en-US" dirty="0"/>
                    </a:p>
                  </a:txBody>
                  <a:tcPr/>
                </a:tc>
                <a:tc>
                  <a:txBody>
                    <a:bodyPr/>
                    <a:lstStyle/>
                    <a:p>
                      <a:r>
                        <a:rPr lang="en-US" dirty="0" smtClean="0"/>
                        <a:t>No</a:t>
                      </a:r>
                      <a:endParaRPr lang="en-US" dirty="0"/>
                    </a:p>
                  </a:txBody>
                  <a:tcPr anchor="ctr"/>
                </a:tc>
                <a:tc>
                  <a:txBody>
                    <a:bodyPr/>
                    <a:lstStyle/>
                    <a:p>
                      <a:r>
                        <a:rPr lang="en-US" dirty="0" smtClean="0"/>
                        <a:t>Yes</a:t>
                      </a:r>
                      <a:endParaRPr lang="en-US" dirty="0"/>
                    </a:p>
                  </a:txBody>
                  <a:tcPr anchor="ctr"/>
                </a:tc>
                <a:tc>
                  <a:txBody>
                    <a:bodyPr/>
                    <a:lstStyle/>
                    <a:p>
                      <a:r>
                        <a:rPr lang="en-US" dirty="0" smtClean="0"/>
                        <a:t>Yes</a:t>
                      </a:r>
                      <a:endParaRPr lang="en-US" dirty="0"/>
                    </a:p>
                  </a:txBody>
                  <a:tcPr anchor="ctr"/>
                </a:tc>
                <a:tc>
                  <a:txBody>
                    <a:bodyPr/>
                    <a:lstStyle/>
                    <a:p>
                      <a:r>
                        <a:rPr lang="en-US" dirty="0" smtClean="0"/>
                        <a:t>Yes</a:t>
                      </a:r>
                      <a:endParaRPr lang="en-US" dirty="0"/>
                    </a:p>
                  </a:txBody>
                  <a:tcPr anchor="ctr"/>
                </a:tc>
              </a:tr>
              <a:tr h="370840">
                <a:tc>
                  <a:txBody>
                    <a:bodyPr/>
                    <a:lstStyle/>
                    <a:p>
                      <a:r>
                        <a:rPr lang="en-US" dirty="0" smtClean="0"/>
                        <a:t>Psychology Building</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Yes</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Yes</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No</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Yes</a:t>
                      </a:r>
                      <a:endParaRPr lang="en-US" sz="1800" kern="1200" dirty="0">
                        <a:solidFill>
                          <a:schemeClr val="dk1"/>
                        </a:solidFill>
                        <a:latin typeface="+mn-lt"/>
                        <a:ea typeface="+mn-ea"/>
                        <a:cs typeface="+mn-cs"/>
                      </a:endParaRPr>
                    </a:p>
                  </a:txBody>
                  <a:tcPr anchor="ctr"/>
                </a:tc>
              </a:tr>
              <a:tr h="370840">
                <a:tc>
                  <a:txBody>
                    <a:bodyPr/>
                    <a:lstStyle/>
                    <a:p>
                      <a:r>
                        <a:rPr lang="en-US" dirty="0" smtClean="0"/>
                        <a:t>Water-drop Tea House: Uphill</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No</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No</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Yes</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No</a:t>
                      </a:r>
                      <a:endParaRPr lang="en-US" sz="1800" kern="1200" dirty="0">
                        <a:solidFill>
                          <a:schemeClr val="dk1"/>
                        </a:solidFill>
                        <a:latin typeface="+mn-lt"/>
                        <a:ea typeface="+mn-ea"/>
                        <a:cs typeface="+mn-cs"/>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Water-drop Tea House: Downhill</a:t>
                      </a:r>
                    </a:p>
                  </a:txBody>
                  <a:tcPr/>
                </a:tc>
                <a:tc>
                  <a:txBody>
                    <a:bodyPr/>
                    <a:lstStyle/>
                    <a:p>
                      <a:pPr marL="0" algn="l" defTabSz="914400" rtl="0" eaLnBrk="1" latinLnBrk="0" hangingPunct="1"/>
                      <a:r>
                        <a:rPr lang="en-US" sz="1800" kern="1200" dirty="0" smtClean="0">
                          <a:solidFill>
                            <a:schemeClr val="dk1"/>
                          </a:solidFill>
                          <a:latin typeface="+mn-lt"/>
                          <a:ea typeface="+mn-ea"/>
                          <a:cs typeface="+mn-cs"/>
                        </a:rPr>
                        <a:t>No</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No</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Yes</a:t>
                      </a:r>
                      <a:endParaRPr lang="en-US" sz="1800" kern="1200" dirty="0">
                        <a:solidFill>
                          <a:schemeClr val="dk1"/>
                        </a:solidFill>
                        <a:latin typeface="+mn-lt"/>
                        <a:ea typeface="+mn-ea"/>
                        <a:cs typeface="+mn-cs"/>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No</a:t>
                      </a:r>
                      <a:endParaRPr lang="en-US" sz="18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3475999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 on-Campus: Post</a:t>
            </a:r>
            <a:endParaRPr lang="en-US" dirty="0"/>
          </a:p>
        </p:txBody>
      </p:sp>
      <p:sp>
        <p:nvSpPr>
          <p:cNvPr id="3" name="Content Placeholder 2"/>
          <p:cNvSpPr>
            <a:spLocks noGrp="1"/>
          </p:cNvSpPr>
          <p:nvPr>
            <p:ph idx="1"/>
          </p:nvPr>
        </p:nvSpPr>
        <p:spPr/>
        <p:txBody>
          <a:bodyPr>
            <a:normAutofit lnSpcReduction="10000"/>
          </a:bodyPr>
          <a:lstStyle/>
          <a:p>
            <a:r>
              <a:rPr lang="en-US" dirty="0" smtClean="0"/>
              <a:t>The postal official collects any post/parcels before noon from the “out” tray in the DBS office.</a:t>
            </a:r>
          </a:p>
          <a:p>
            <a:pPr lvl="1"/>
            <a:r>
              <a:rPr lang="en-US" dirty="0" smtClean="0"/>
              <a:t>You can re-use the used stationery for free and purchase envelopes for NTD1.</a:t>
            </a:r>
          </a:p>
          <a:p>
            <a:pPr lvl="1"/>
            <a:r>
              <a:rPr lang="en-US" dirty="0" smtClean="0"/>
              <a:t>You need to put your documents in an envelope, seal it and write the “to &amp; from” addresses.</a:t>
            </a:r>
          </a:p>
          <a:p>
            <a:pPr lvl="1"/>
            <a:r>
              <a:rPr lang="en-US" dirty="0" smtClean="0"/>
              <a:t>You need to put the postage money in a separate envelope with your personal details (name and student ID).</a:t>
            </a:r>
          </a:p>
        </p:txBody>
      </p:sp>
    </p:spTree>
    <p:extLst>
      <p:ext uri="{BB962C8B-B14F-4D97-AF65-F5344CB8AC3E}">
        <p14:creationId xmlns:p14="http://schemas.microsoft.com/office/powerpoint/2010/main" val="29961453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Facilities on-Campus: Banking &amp; ATM</a:t>
            </a:r>
            <a:endParaRPr lang="en-US" dirty="0"/>
          </a:p>
        </p:txBody>
      </p:sp>
      <p:sp>
        <p:nvSpPr>
          <p:cNvPr id="3" name="Content Placeholder 2"/>
          <p:cNvSpPr>
            <a:spLocks noGrp="1"/>
          </p:cNvSpPr>
          <p:nvPr>
            <p:ph idx="1"/>
          </p:nvPr>
        </p:nvSpPr>
        <p:spPr/>
        <p:txBody>
          <a:bodyPr>
            <a:noAutofit/>
          </a:bodyPr>
          <a:lstStyle/>
          <a:p>
            <a:r>
              <a:rPr lang="en-US" sz="1800" dirty="0" smtClean="0"/>
              <a:t>There are two ATMs on the FGU campus: at Yun Qi Lou/Main Admin Building and in </a:t>
            </a:r>
            <a:r>
              <a:rPr lang="en-US" sz="1800" dirty="0" err="1" smtClean="0"/>
              <a:t>Xinli</a:t>
            </a:r>
            <a:r>
              <a:rPr lang="en-US" sz="1800" dirty="0" smtClean="0"/>
              <a:t> </a:t>
            </a:r>
            <a:r>
              <a:rPr lang="en-US" sz="1800" dirty="0" err="1" smtClean="0"/>
              <a:t>Xue</a:t>
            </a:r>
            <a:r>
              <a:rPr lang="en-US" sz="1800" dirty="0" smtClean="0"/>
              <a:t>/Psychology Building.</a:t>
            </a:r>
          </a:p>
          <a:p>
            <a:r>
              <a:rPr lang="en-US" sz="1800" dirty="0" smtClean="0"/>
              <a:t>You can avail of Banking facilities at the ATM or on Mondays and Thursdays when the Bank officials visit </a:t>
            </a:r>
            <a:r>
              <a:rPr lang="en-US" sz="1800" dirty="0" smtClean="0"/>
              <a:t>campus</a:t>
            </a:r>
            <a:r>
              <a:rPr lang="en-US" sz="1800" dirty="0"/>
              <a:t>. They </a:t>
            </a:r>
            <a:r>
              <a:rPr lang="en-US" sz="1800" dirty="0"/>
              <a:t>are </a:t>
            </a:r>
            <a:r>
              <a:rPr lang="en-US" sz="1800" dirty="0"/>
              <a:t>situated on the first floor at </a:t>
            </a:r>
            <a:r>
              <a:rPr lang="en-US" sz="1800" dirty="0"/>
              <a:t>Yun Qi </a:t>
            </a:r>
            <a:r>
              <a:rPr lang="en-US" sz="1800" dirty="0"/>
              <a:t>Lou building.</a:t>
            </a:r>
            <a:endParaRPr lang="en-US" sz="1800" dirty="0"/>
          </a:p>
          <a:p>
            <a:pPr lvl="1"/>
            <a:r>
              <a:rPr lang="en-US" sz="1500" dirty="0" smtClean="0"/>
              <a:t>It is more efficient to take the first </a:t>
            </a:r>
            <a:r>
              <a:rPr lang="en-US" sz="1500" dirty="0" smtClean="0"/>
              <a:t>morning bus </a:t>
            </a:r>
            <a:r>
              <a:rPr lang="en-US" sz="1500" dirty="0" smtClean="0"/>
              <a:t>to </a:t>
            </a:r>
            <a:r>
              <a:rPr lang="en-US" sz="1500" dirty="0" err="1" smtClean="0"/>
              <a:t>Jiaoxi</a:t>
            </a:r>
            <a:r>
              <a:rPr lang="en-US" sz="1500" dirty="0" smtClean="0"/>
              <a:t> and go to the bank branch in order to save the turn-around-time.</a:t>
            </a:r>
          </a:p>
          <a:p>
            <a:r>
              <a:rPr lang="en-US" sz="1800" dirty="0"/>
              <a:t>The TCB bank </a:t>
            </a:r>
            <a:r>
              <a:rPr lang="en-US" sz="1800" dirty="0" smtClean="0"/>
              <a:t>ATM does </a:t>
            </a:r>
            <a:r>
              <a:rPr lang="en-US" sz="1800" dirty="0"/>
              <a:t>not facilitate withdrawal of TWD/NTD from international cards.</a:t>
            </a:r>
          </a:p>
          <a:p>
            <a:pPr lvl="1"/>
            <a:r>
              <a:rPr lang="en-US" sz="1500" dirty="0"/>
              <a:t>You will need to use the ATMs installed in the convenience stores for the same.</a:t>
            </a:r>
          </a:p>
          <a:p>
            <a:pPr lvl="1"/>
            <a:r>
              <a:rPr lang="en-US" sz="1500" dirty="0"/>
              <a:t>When you use local ATMs for your international credit/debit cards, you will be charged (minimum) NTD100 per </a:t>
            </a:r>
            <a:r>
              <a:rPr lang="en-US" sz="1500" dirty="0" smtClean="0"/>
              <a:t>transaction, </a:t>
            </a:r>
            <a:r>
              <a:rPr lang="en-US" sz="1500" dirty="0"/>
              <a:t>in addition to what your international bank/card charges you</a:t>
            </a:r>
            <a:r>
              <a:rPr lang="en-US" sz="1500" dirty="0" smtClean="0"/>
              <a:t>.</a:t>
            </a:r>
            <a:endParaRPr lang="en-US" sz="1500" dirty="0"/>
          </a:p>
          <a:p>
            <a:pPr lvl="1"/>
            <a:r>
              <a:rPr lang="en-US" sz="1500" dirty="0"/>
              <a:t>When you use ATMs other than that of your own Taiwanese local bank (e.g. TCB), you will be charged (minimum) NTD5 per transaction.</a:t>
            </a:r>
          </a:p>
          <a:p>
            <a:pPr lvl="1"/>
            <a:r>
              <a:rPr lang="en-US" sz="1500" i="1" dirty="0"/>
              <a:t>Tip</a:t>
            </a:r>
            <a:r>
              <a:rPr lang="en-US" sz="1500" dirty="0"/>
              <a:t>: In order to save on withdrawal fees charged by your international card, </a:t>
            </a:r>
            <a:r>
              <a:rPr lang="en-US" sz="1500" dirty="0" smtClean="0"/>
              <a:t>withdraw </a:t>
            </a:r>
            <a:r>
              <a:rPr lang="en-US" sz="1500" dirty="0"/>
              <a:t>a large amount in one go. Usually, the ATMs allow to withdraw NTD20,000 (maximum) at a </a:t>
            </a:r>
            <a:r>
              <a:rPr lang="en-US" sz="1500" dirty="0" smtClean="0"/>
              <a:t>time.</a:t>
            </a:r>
          </a:p>
          <a:p>
            <a:r>
              <a:rPr lang="en-US" sz="1800" dirty="0" smtClean="0"/>
              <a:t>You cannot exchange money </a:t>
            </a:r>
            <a:r>
              <a:rPr lang="en-US" sz="1800" dirty="0" smtClean="0"/>
              <a:t>on </a:t>
            </a:r>
            <a:r>
              <a:rPr lang="en-US" sz="1800" dirty="0" smtClean="0"/>
              <a:t>campus. You will have to go to the bank branch and present your passport in order to exchange foreign currency.</a:t>
            </a:r>
            <a:endParaRPr lang="en-US" sz="1800" dirty="0"/>
          </a:p>
        </p:txBody>
      </p:sp>
    </p:spTree>
    <p:extLst>
      <p:ext uri="{BB962C8B-B14F-4D97-AF65-F5344CB8AC3E}">
        <p14:creationId xmlns:p14="http://schemas.microsoft.com/office/powerpoint/2010/main" val="41694033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 on-Campus: Library</a:t>
            </a:r>
            <a:endParaRPr lang="en-US" dirty="0"/>
          </a:p>
        </p:txBody>
      </p:sp>
      <p:sp>
        <p:nvSpPr>
          <p:cNvPr id="3" name="Content Placeholder 2"/>
          <p:cNvSpPr>
            <a:spLocks noGrp="1"/>
          </p:cNvSpPr>
          <p:nvPr>
            <p:ph idx="1"/>
          </p:nvPr>
        </p:nvSpPr>
        <p:spPr/>
        <p:txBody>
          <a:bodyPr>
            <a:noAutofit/>
          </a:bodyPr>
          <a:lstStyle/>
          <a:p>
            <a:r>
              <a:rPr lang="en-US" sz="2000" dirty="0" smtClean="0"/>
              <a:t>There are two libraries that students of DBS can avail of.</a:t>
            </a:r>
          </a:p>
          <a:p>
            <a:r>
              <a:rPr lang="en-US" sz="2000" dirty="0" smtClean="0"/>
              <a:t>The DBS Library is situated on the fifth floor of Yun </a:t>
            </a:r>
            <a:r>
              <a:rPr lang="en-US" sz="2000" dirty="0" err="1" smtClean="0"/>
              <a:t>Shui</a:t>
            </a:r>
            <a:r>
              <a:rPr lang="en-US" sz="2000" dirty="0" smtClean="0"/>
              <a:t> Building; only for reference and not for borrowing books.</a:t>
            </a:r>
          </a:p>
          <a:p>
            <a:r>
              <a:rPr lang="en-US" sz="2000" dirty="0" smtClean="0"/>
              <a:t>The Main Library of the university is situated in a separate building on the FGU campus.</a:t>
            </a:r>
          </a:p>
          <a:p>
            <a:pPr lvl="1"/>
            <a:r>
              <a:rPr lang="en-US" sz="1600" dirty="0" smtClean="0"/>
              <a:t>In order to enter the Main Library, you will need your Student ID card.</a:t>
            </a:r>
          </a:p>
          <a:p>
            <a:pPr lvl="1"/>
            <a:r>
              <a:rPr lang="en-US" sz="1600" dirty="0" smtClean="0"/>
              <a:t>Please check with the counter at the first floor of the Main Library for number of books </a:t>
            </a:r>
            <a:r>
              <a:rPr lang="en-US" sz="1600" dirty="0" smtClean="0"/>
              <a:t>(e.g. max. four) that </a:t>
            </a:r>
            <a:r>
              <a:rPr lang="en-US" sz="1600" dirty="0" smtClean="0"/>
              <a:t>can be borrowed for how many </a:t>
            </a:r>
            <a:r>
              <a:rPr lang="en-US" sz="1600" dirty="0" smtClean="0"/>
              <a:t>days (e.g. one month).</a:t>
            </a:r>
            <a:endParaRPr lang="en-US" sz="1600" dirty="0" smtClean="0"/>
          </a:p>
          <a:p>
            <a:r>
              <a:rPr lang="en-US" sz="2000" dirty="0"/>
              <a:t>If you wish to access the network of libraries in Taiwan, you can apply for a </a:t>
            </a:r>
            <a:r>
              <a:rPr lang="en-US" sz="2000" dirty="0" smtClean="0"/>
              <a:t>special library </a:t>
            </a:r>
            <a:r>
              <a:rPr lang="en-US" sz="2000" dirty="0"/>
              <a:t>card at the Main Library Building</a:t>
            </a:r>
            <a:r>
              <a:rPr lang="en-US" sz="2000" dirty="0" smtClean="0"/>
              <a:t>.</a:t>
            </a:r>
          </a:p>
          <a:p>
            <a:pPr lvl="1"/>
            <a:r>
              <a:rPr lang="en-US" sz="1600" dirty="0"/>
              <a:t>You will have to submit your identity card in exchange for this card.</a:t>
            </a:r>
          </a:p>
          <a:p>
            <a:pPr lvl="1"/>
            <a:r>
              <a:rPr lang="en-US" sz="1600" dirty="0"/>
              <a:t>It is advisable that you deposit your driving license or any other National identification.</a:t>
            </a:r>
          </a:p>
          <a:p>
            <a:pPr lvl="1"/>
            <a:r>
              <a:rPr lang="en-US" sz="1600" dirty="0"/>
              <a:t>You can also deposit your Passport or ARC but since you cannot take it back for the duration of the special library card, it is advisable to provide another identity card.</a:t>
            </a:r>
          </a:p>
          <a:p>
            <a:pPr lvl="1"/>
            <a:r>
              <a:rPr lang="en-US" sz="1600" dirty="0"/>
              <a:t>Many students avail of this card to visit libraries in Taipei and issue books through post (postage charges extra</a:t>
            </a:r>
            <a:r>
              <a:rPr lang="en-US" sz="1600" dirty="0" smtClean="0"/>
              <a:t>).</a:t>
            </a:r>
            <a:endParaRPr lang="en-US" sz="1600" dirty="0"/>
          </a:p>
        </p:txBody>
      </p:sp>
    </p:spTree>
    <p:extLst>
      <p:ext uri="{BB962C8B-B14F-4D97-AF65-F5344CB8AC3E}">
        <p14:creationId xmlns:p14="http://schemas.microsoft.com/office/powerpoint/2010/main" val="3677461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to DBS, FGU</a:t>
            </a:r>
            <a:endParaRPr lang="en-US" dirty="0"/>
          </a:p>
        </p:txBody>
      </p:sp>
      <p:sp>
        <p:nvSpPr>
          <p:cNvPr id="3" name="Content Placeholder 2"/>
          <p:cNvSpPr>
            <a:spLocks noGrp="1"/>
          </p:cNvSpPr>
          <p:nvPr>
            <p:ph idx="1"/>
          </p:nvPr>
        </p:nvSpPr>
        <p:spPr/>
        <p:txBody>
          <a:bodyPr>
            <a:normAutofit lnSpcReduction="10000"/>
          </a:bodyPr>
          <a:lstStyle/>
          <a:p>
            <a:r>
              <a:rPr lang="en-US" dirty="0" smtClean="0"/>
              <a:t>Though there are two intakes through the year: Fall and Spring, students are strongly recommended to arrive in the Fall semester of each academic year.</a:t>
            </a:r>
          </a:p>
          <a:p>
            <a:r>
              <a:rPr lang="en-US" dirty="0" smtClean="0"/>
              <a:t>There is NO online application. The application documents need to be mailed to the </a:t>
            </a:r>
            <a:r>
              <a:rPr lang="en-US" b="1" i="1" u="sng" dirty="0" smtClean="0"/>
              <a:t>Office of International Affairs</a:t>
            </a:r>
            <a:r>
              <a:rPr lang="en-US" dirty="0" smtClean="0"/>
              <a:t> at FGU.</a:t>
            </a:r>
          </a:p>
          <a:p>
            <a:r>
              <a:rPr lang="en-US" dirty="0" smtClean="0"/>
              <a:t>You will receive a reply within two months of the application deadline.</a:t>
            </a:r>
            <a:endParaRPr lang="en-US" dirty="0"/>
          </a:p>
        </p:txBody>
      </p:sp>
      <p:sp>
        <p:nvSpPr>
          <p:cNvPr id="4" name="Rectangle 3"/>
          <p:cNvSpPr/>
          <p:nvPr/>
        </p:nvSpPr>
        <p:spPr>
          <a:xfrm>
            <a:off x="5715000" y="5562600"/>
            <a:ext cx="3429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i="1" dirty="0" smtClean="0"/>
              <a:t>Office of </a:t>
            </a:r>
            <a:r>
              <a:rPr lang="en-US" sz="1400" i="1" dirty="0" err="1" smtClean="0"/>
              <a:t>Internation</a:t>
            </a:r>
            <a:r>
              <a:rPr lang="en-US" sz="1400" i="1" dirty="0" smtClean="0"/>
              <a:t> Affairs, Room Number 305, </a:t>
            </a:r>
            <a:r>
              <a:rPr lang="en-US" sz="1400" i="1" dirty="0" err="1" smtClean="0"/>
              <a:t>Yunqi</a:t>
            </a:r>
            <a:r>
              <a:rPr lang="en-US" sz="1400" i="1" dirty="0" smtClean="0"/>
              <a:t> Lou Building, </a:t>
            </a:r>
            <a:r>
              <a:rPr lang="en-US" sz="1400" i="1" dirty="0" err="1" smtClean="0"/>
              <a:t>Fo</a:t>
            </a:r>
            <a:r>
              <a:rPr lang="en-US" sz="1400" i="1" dirty="0"/>
              <a:t> </a:t>
            </a:r>
            <a:r>
              <a:rPr lang="en-US" sz="1400" i="1" dirty="0" err="1"/>
              <a:t>Guang</a:t>
            </a:r>
            <a:r>
              <a:rPr lang="en-US" sz="1400" i="1" dirty="0"/>
              <a:t> University</a:t>
            </a:r>
            <a:br>
              <a:rPr lang="en-US" sz="1400" i="1" dirty="0"/>
            </a:br>
            <a:r>
              <a:rPr lang="en-US" sz="1400" i="1" dirty="0"/>
              <a:t>No.160, </a:t>
            </a:r>
            <a:r>
              <a:rPr lang="en-US" sz="1400" i="1" dirty="0" err="1"/>
              <a:t>Linwei</a:t>
            </a:r>
            <a:r>
              <a:rPr lang="en-US" sz="1400" i="1" dirty="0"/>
              <a:t> Rd., </a:t>
            </a:r>
            <a:r>
              <a:rPr lang="en-US" sz="1400" i="1" dirty="0" err="1"/>
              <a:t>Jiaosi</a:t>
            </a:r>
            <a:r>
              <a:rPr lang="en-US" sz="1400" i="1" dirty="0"/>
              <a:t> ,</a:t>
            </a:r>
            <a:endParaRPr lang="en-US" sz="1400" dirty="0"/>
          </a:p>
          <a:p>
            <a:r>
              <a:rPr lang="en-US" sz="1400" i="1" dirty="0" err="1"/>
              <a:t>Yilan</a:t>
            </a:r>
            <a:r>
              <a:rPr lang="en-US" sz="1400" i="1" dirty="0"/>
              <a:t> County 26247, </a:t>
            </a:r>
            <a:r>
              <a:rPr lang="en-US" sz="1400" i="1" dirty="0" smtClean="0"/>
              <a:t>Taiwan (</a:t>
            </a:r>
            <a:r>
              <a:rPr lang="en-US" sz="1400" i="1" dirty="0"/>
              <a:t>R.O.C</a:t>
            </a:r>
            <a:r>
              <a:rPr lang="en-US" sz="1400" i="1" dirty="0" smtClean="0"/>
              <a:t>.)</a:t>
            </a:r>
            <a:endParaRPr lang="en-US" sz="1400" dirty="0"/>
          </a:p>
        </p:txBody>
      </p:sp>
    </p:spTree>
    <p:extLst>
      <p:ext uri="{BB962C8B-B14F-4D97-AF65-F5344CB8AC3E}">
        <p14:creationId xmlns:p14="http://schemas.microsoft.com/office/powerpoint/2010/main" val="13628244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Part-time jobs (without Work Permit)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case you receive the Taiwan Government Scholarships, you cannot take up employment.</a:t>
            </a:r>
          </a:p>
          <a:p>
            <a:r>
              <a:rPr lang="en-US" dirty="0" smtClean="0"/>
              <a:t>In case you wish to undertake part-time work during the course of your study, you can check with the DBS office for assigned work as well as the various restaurants on campus.</a:t>
            </a:r>
          </a:p>
          <a:p>
            <a:r>
              <a:rPr lang="en-US" dirty="0" smtClean="0"/>
              <a:t>If you stereotypically belong to/hold a passport of English-speaking Nations, you could teach English on the side.</a:t>
            </a:r>
          </a:p>
          <a:p>
            <a:pPr lvl="1"/>
            <a:r>
              <a:rPr lang="en-US" dirty="0" smtClean="0"/>
              <a:t>If not, you may need a very good referral for the same.</a:t>
            </a:r>
          </a:p>
          <a:p>
            <a:r>
              <a:rPr lang="en-US" dirty="0" smtClean="0"/>
              <a:t>These jobs pay you wages on an hourly rate in cash.</a:t>
            </a:r>
          </a:p>
          <a:p>
            <a:pPr lvl="1"/>
            <a:r>
              <a:rPr lang="en-US" dirty="0" smtClean="0"/>
              <a:t>This is enough to meet your food and miscellaneous expenses in </a:t>
            </a:r>
            <a:r>
              <a:rPr lang="en-US" dirty="0" err="1" smtClean="0"/>
              <a:t>Yilan</a:t>
            </a:r>
            <a:r>
              <a:rPr lang="en-US" dirty="0" smtClean="0"/>
              <a:t>.</a:t>
            </a:r>
          </a:p>
          <a:p>
            <a:r>
              <a:rPr lang="en-US" dirty="0" smtClean="0"/>
              <a:t>For other formal employment and payment of salary will need a work permit from the Taiwanese government.</a:t>
            </a:r>
          </a:p>
        </p:txBody>
      </p:sp>
    </p:spTree>
    <p:extLst>
      <p:ext uri="{BB962C8B-B14F-4D97-AF65-F5344CB8AC3E}">
        <p14:creationId xmlns:p14="http://schemas.microsoft.com/office/powerpoint/2010/main" val="40258933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Permit for Foreign Overseas and Ethnic Chinese Students in Taiwan</a:t>
            </a:r>
            <a:endParaRPr lang="en-US" dirty="0"/>
          </a:p>
        </p:txBody>
      </p:sp>
      <p:sp>
        <p:nvSpPr>
          <p:cNvPr id="3" name="Content Placeholder 2"/>
          <p:cNvSpPr>
            <a:spLocks noGrp="1"/>
          </p:cNvSpPr>
          <p:nvPr>
            <p:ph idx="1"/>
          </p:nvPr>
        </p:nvSpPr>
        <p:spPr/>
        <p:txBody>
          <a:bodyPr>
            <a:normAutofit fontScale="47500" lnSpcReduction="20000"/>
          </a:bodyPr>
          <a:lstStyle/>
          <a:p>
            <a:r>
              <a:rPr lang="en-US" sz="3800" dirty="0" smtClean="0"/>
              <a:t>You can apply online for the Taiwanese Work Permit.</a:t>
            </a:r>
          </a:p>
          <a:p>
            <a:r>
              <a:rPr lang="en-US" sz="3800" dirty="0" smtClean="0"/>
              <a:t>You need a copy of the below documents in </a:t>
            </a:r>
            <a:r>
              <a:rPr lang="en-US" sz="3800" dirty="0" err="1" smtClean="0"/>
              <a:t>pdf</a:t>
            </a:r>
            <a:r>
              <a:rPr lang="en-US" sz="3800" dirty="0" smtClean="0"/>
              <a:t> format:</a:t>
            </a:r>
          </a:p>
          <a:p>
            <a:pPr lvl="1"/>
            <a:r>
              <a:rPr lang="en-US" sz="2900" dirty="0" smtClean="0"/>
              <a:t>Student ID (front and back)</a:t>
            </a:r>
          </a:p>
          <a:p>
            <a:pPr lvl="1"/>
            <a:r>
              <a:rPr lang="en-US" sz="2900" dirty="0" smtClean="0"/>
              <a:t>Passport Photocopy (first and last page, Taiwan visa stamp page and page with dates of entry/exit)</a:t>
            </a:r>
          </a:p>
          <a:p>
            <a:pPr lvl="1"/>
            <a:r>
              <a:rPr lang="en-US" sz="2900" dirty="0"/>
              <a:t>ARC (front and back)</a:t>
            </a:r>
            <a:endParaRPr lang="en-US" sz="2900" dirty="0" smtClean="0"/>
          </a:p>
          <a:p>
            <a:r>
              <a:rPr lang="en-US" sz="3800" dirty="0" smtClean="0"/>
              <a:t>You click on the </a:t>
            </a:r>
            <a:r>
              <a:rPr lang="en-US" sz="3800" dirty="0" smtClean="0">
                <a:hlinkClick r:id="rId2"/>
              </a:rPr>
              <a:t>Workforce Development Agency link</a:t>
            </a:r>
            <a:r>
              <a:rPr lang="en-US" sz="3800" dirty="0" smtClean="0"/>
              <a:t>, create an account on the site, and then again login to create an application.</a:t>
            </a:r>
          </a:p>
          <a:p>
            <a:r>
              <a:rPr lang="en-US" sz="3800" dirty="0" smtClean="0"/>
              <a:t>Once you complete filling in the required details, save the form and choose the option of payment.</a:t>
            </a:r>
          </a:p>
          <a:p>
            <a:pPr lvl="1"/>
            <a:r>
              <a:rPr lang="en-US" sz="2900" dirty="0" smtClean="0"/>
              <a:t>It is preferable to choose “ATM” since you can make the payment within 24 hours at any ATM machine.</a:t>
            </a:r>
          </a:p>
          <a:p>
            <a:pPr lvl="1"/>
            <a:r>
              <a:rPr lang="en-US" sz="2900" dirty="0" smtClean="0"/>
              <a:t>Alternately, after choosing this option, you could pay via your mobile phone.</a:t>
            </a:r>
          </a:p>
          <a:p>
            <a:r>
              <a:rPr lang="en-US" sz="3800" dirty="0" smtClean="0"/>
              <a:t>The processing fees for work permit application is NTD100.</a:t>
            </a:r>
          </a:p>
          <a:p>
            <a:r>
              <a:rPr lang="en-US" sz="3800" dirty="0" smtClean="0"/>
              <a:t>You will receive an intimation and confirmation on your registered email id updating you about your application status.</a:t>
            </a:r>
          </a:p>
          <a:p>
            <a:r>
              <a:rPr lang="en-US" sz="3800" dirty="0" smtClean="0"/>
              <a:t>Your Work Permit is valid for a maximum  period of six months after which you may have to renew or re-apply.</a:t>
            </a:r>
          </a:p>
          <a:p>
            <a:r>
              <a:rPr lang="en-US" sz="3800" dirty="0" smtClean="0"/>
              <a:t>Your Work Permit will be mailed to your University address.</a:t>
            </a:r>
            <a:endParaRPr lang="en-US" sz="3800" dirty="0"/>
          </a:p>
        </p:txBody>
      </p:sp>
    </p:spTree>
    <p:extLst>
      <p:ext uri="{BB962C8B-B14F-4D97-AF65-F5344CB8AC3E}">
        <p14:creationId xmlns:p14="http://schemas.microsoft.com/office/powerpoint/2010/main" val="34440361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Typical Day at DBS Dormitory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You will rise at 6:30 a.m. and attend the morning prayers at 6:45 a.m. in the religious attire, which is followed by breakfast at 7 a.m.</a:t>
            </a:r>
          </a:p>
          <a:p>
            <a:r>
              <a:rPr lang="en-US" dirty="0" smtClean="0"/>
              <a:t>You may then have lectures as per your schedule of </a:t>
            </a:r>
            <a:r>
              <a:rPr lang="en-US" dirty="0"/>
              <a:t>selected </a:t>
            </a:r>
            <a:r>
              <a:rPr lang="en-US" dirty="0" smtClean="0"/>
              <a:t>courses.</a:t>
            </a:r>
          </a:p>
          <a:p>
            <a:pPr lvl="1"/>
            <a:r>
              <a:rPr lang="en-US" dirty="0" smtClean="0"/>
              <a:t>Classes usually start at 8 or 9 a.m.</a:t>
            </a:r>
          </a:p>
          <a:p>
            <a:r>
              <a:rPr lang="en-US" dirty="0" smtClean="0"/>
              <a:t>Lunch is served at 12 noon and dinner is served at 6 p.m.</a:t>
            </a:r>
          </a:p>
          <a:p>
            <a:r>
              <a:rPr lang="en-US" dirty="0" smtClean="0"/>
              <a:t>You will attend the evening service at 9 p.m. in the religious attire.</a:t>
            </a:r>
          </a:p>
          <a:p>
            <a:endParaRPr lang="en-US" dirty="0" smtClean="0"/>
          </a:p>
          <a:p>
            <a:r>
              <a:rPr lang="en-US" dirty="0" smtClean="0"/>
              <a:t>Depending on the allocation, you will spend </a:t>
            </a:r>
            <a:r>
              <a:rPr lang="en-US" b="1" dirty="0" smtClean="0"/>
              <a:t>1.5 hours a week </a:t>
            </a:r>
            <a:r>
              <a:rPr lang="en-US" dirty="0" smtClean="0"/>
              <a:t>on cooking duty and </a:t>
            </a:r>
            <a:r>
              <a:rPr lang="en-US" b="1" dirty="0" smtClean="0"/>
              <a:t>1.5 hours a week </a:t>
            </a:r>
            <a:r>
              <a:rPr lang="en-US" dirty="0" smtClean="0"/>
              <a:t>on serving duty or </a:t>
            </a:r>
            <a:r>
              <a:rPr lang="en-US" b="1" dirty="0" smtClean="0"/>
              <a:t>3 hours a week </a:t>
            </a:r>
            <a:r>
              <a:rPr lang="en-US" dirty="0" smtClean="0"/>
              <a:t>on either duty.</a:t>
            </a:r>
          </a:p>
          <a:p>
            <a:r>
              <a:rPr lang="en-US" dirty="0" smtClean="0"/>
              <a:t>You will have a </a:t>
            </a:r>
            <a:r>
              <a:rPr lang="en-US" b="1" dirty="0" smtClean="0"/>
              <a:t>weekly cleaning roster </a:t>
            </a:r>
            <a:r>
              <a:rPr lang="en-US" dirty="0" smtClean="0"/>
              <a:t>and take turns with everyone in the dorm in order to clean the living areas. Your turn will come up for </a:t>
            </a:r>
            <a:r>
              <a:rPr lang="en-US" b="1" dirty="0" smtClean="0"/>
              <a:t>two or three weeks (minimum) every semester</a:t>
            </a:r>
            <a:r>
              <a:rPr lang="en-US" dirty="0" smtClean="0"/>
              <a:t> depending on the total students residing in the dorm.</a:t>
            </a:r>
          </a:p>
          <a:p>
            <a:r>
              <a:rPr lang="en-US" dirty="0" smtClean="0"/>
              <a:t>You will have weekly reading assignments for each course and written (reports or term papers) submissions based on the course requirements.</a:t>
            </a:r>
          </a:p>
        </p:txBody>
      </p:sp>
      <p:sp>
        <p:nvSpPr>
          <p:cNvPr id="4" name="TextBox 3"/>
          <p:cNvSpPr txBox="1"/>
          <p:nvPr/>
        </p:nvSpPr>
        <p:spPr>
          <a:xfrm>
            <a:off x="304800" y="6172200"/>
            <a:ext cx="8610600" cy="646331"/>
          </a:xfrm>
          <a:prstGeom prst="rect">
            <a:avLst/>
          </a:prstGeom>
          <a:noFill/>
        </p:spPr>
        <p:txBody>
          <a:bodyPr wrap="square" rtlCol="0">
            <a:spAutoFit/>
          </a:bodyPr>
          <a:lstStyle/>
          <a:p>
            <a:r>
              <a:rPr lang="en-US" dirty="0" smtClean="0"/>
              <a:t>** The process mentioned here is for female dormitory. </a:t>
            </a:r>
            <a:r>
              <a:rPr lang="en-US" dirty="0" smtClean="0">
                <a:solidFill>
                  <a:srgbClr val="FF0000"/>
                </a:solidFill>
              </a:rPr>
              <a:t>Please check with the male dormitory for exact details for </a:t>
            </a:r>
            <a:r>
              <a:rPr lang="en-US" smtClean="0">
                <a:solidFill>
                  <a:srgbClr val="FF0000"/>
                </a:solidFill>
              </a:rPr>
              <a:t>the men’s </a:t>
            </a:r>
            <a:r>
              <a:rPr lang="en-US" dirty="0" smtClean="0">
                <a:solidFill>
                  <a:srgbClr val="FF0000"/>
                </a:solidFill>
              </a:rPr>
              <a:t>dorm schedules</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7923392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Quitting your Studies</a:t>
            </a:r>
            <a:endParaRPr lang="en-US" dirty="0"/>
          </a:p>
        </p:txBody>
      </p:sp>
      <p:sp>
        <p:nvSpPr>
          <p:cNvPr id="3" name="Content Placeholder 2"/>
          <p:cNvSpPr>
            <a:spLocks noGrp="1"/>
          </p:cNvSpPr>
          <p:nvPr>
            <p:ph idx="1"/>
          </p:nvPr>
        </p:nvSpPr>
        <p:spPr/>
        <p:txBody>
          <a:bodyPr/>
          <a:lstStyle/>
          <a:p>
            <a:r>
              <a:rPr lang="en-US" dirty="0" smtClean="0"/>
              <a:t>If you choose to quit your studies after enrolment, you will have to wait until a couple of weeks for reimbursement of fees and charges.</a:t>
            </a:r>
          </a:p>
          <a:p>
            <a:r>
              <a:rPr lang="en-US" dirty="0" smtClean="0"/>
              <a:t>There is a deduction of </a:t>
            </a:r>
            <a:r>
              <a:rPr lang="en-US" dirty="0" smtClean="0"/>
              <a:t>1/3</a:t>
            </a:r>
            <a:r>
              <a:rPr lang="en-US" baseline="30000" dirty="0" smtClean="0"/>
              <a:t>rd</a:t>
            </a:r>
            <a:r>
              <a:rPr lang="en-US" dirty="0" smtClean="0"/>
              <a:t> of the payment </a:t>
            </a:r>
            <a:r>
              <a:rPr lang="en-US" dirty="0" smtClean="0"/>
              <a:t>and a refund of </a:t>
            </a:r>
            <a:r>
              <a:rPr lang="en-US" dirty="0" smtClean="0"/>
              <a:t>2/3</a:t>
            </a:r>
            <a:r>
              <a:rPr lang="en-US" baseline="30000" dirty="0" smtClean="0"/>
              <a:t>rd</a:t>
            </a:r>
            <a:r>
              <a:rPr lang="en-US" dirty="0" smtClean="0"/>
              <a:t> </a:t>
            </a:r>
            <a:r>
              <a:rPr lang="en-US" dirty="0" smtClean="0"/>
              <a:t>of </a:t>
            </a:r>
            <a:r>
              <a:rPr lang="en-US" dirty="0" smtClean="0"/>
              <a:t>payment made by you to the school.</a:t>
            </a:r>
          </a:p>
          <a:p>
            <a:endParaRPr lang="en-US" dirty="0"/>
          </a:p>
        </p:txBody>
      </p:sp>
    </p:spTree>
    <p:extLst>
      <p:ext uri="{BB962C8B-B14F-4D97-AF65-F5344CB8AC3E}">
        <p14:creationId xmlns:p14="http://schemas.microsoft.com/office/powerpoint/2010/main" val="36962137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Graduate Studies at FGU</a:t>
            </a:r>
            <a:endParaRPr lang="en-US" dirty="0"/>
          </a:p>
        </p:txBody>
      </p:sp>
      <p:sp>
        <p:nvSpPr>
          <p:cNvPr id="7" name="Text Placeholder 6"/>
          <p:cNvSpPr>
            <a:spLocks noGrp="1"/>
          </p:cNvSpPr>
          <p:nvPr>
            <p:ph type="body" idx="1"/>
          </p:nvPr>
        </p:nvSpPr>
        <p:spPr/>
        <p:txBody>
          <a:bodyPr/>
          <a:lstStyle/>
          <a:p>
            <a:r>
              <a:rPr lang="en-US" dirty="0" smtClean="0"/>
              <a:t>This section details the information and processes required to be followed after you enroll for your graduate studies at FGU.</a:t>
            </a:r>
            <a:endParaRPr lang="en-US" dirty="0"/>
          </a:p>
        </p:txBody>
      </p:sp>
    </p:spTree>
    <p:extLst>
      <p:ext uri="{BB962C8B-B14F-4D97-AF65-F5344CB8AC3E}">
        <p14:creationId xmlns:p14="http://schemas.microsoft.com/office/powerpoint/2010/main" val="32916881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Enrollment and Course Selection – Online Process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self-help demos available at the office in order to assist you with the steps to be followed in completing these requirements:</a:t>
            </a:r>
          </a:p>
          <a:p>
            <a:pPr lvl="1"/>
            <a:r>
              <a:rPr lang="en-US" dirty="0" smtClean="0"/>
              <a:t>To enroll for graduate studies</a:t>
            </a:r>
          </a:p>
          <a:p>
            <a:pPr lvl="1"/>
            <a:r>
              <a:rPr lang="en-US" dirty="0" smtClean="0"/>
              <a:t>To select courses at the end/beginning of each semester</a:t>
            </a:r>
          </a:p>
          <a:p>
            <a:pPr lvl="1"/>
            <a:r>
              <a:rPr lang="en-US" dirty="0" smtClean="0"/>
              <a:t>To enroll in the dormitory stay</a:t>
            </a:r>
          </a:p>
          <a:p>
            <a:pPr lvl="1"/>
            <a:r>
              <a:rPr lang="en-US" dirty="0" smtClean="0"/>
              <a:t>To download the TCB invoice and make an online/offline payment of school fees</a:t>
            </a:r>
          </a:p>
          <a:p>
            <a:pPr lvl="1"/>
            <a:r>
              <a:rPr lang="en-US" dirty="0" smtClean="0"/>
              <a:t>To check your results and print out your transcripts</a:t>
            </a:r>
          </a:p>
          <a:p>
            <a:r>
              <a:rPr lang="en-US" dirty="0" smtClean="0"/>
              <a:t>In case you need volunteers to guide you for the same, you can request for help at the DBS office.</a:t>
            </a:r>
          </a:p>
        </p:txBody>
      </p:sp>
    </p:spTree>
    <p:extLst>
      <p:ext uri="{BB962C8B-B14F-4D97-AF65-F5344CB8AC3E}">
        <p14:creationId xmlns:p14="http://schemas.microsoft.com/office/powerpoint/2010/main" val="14374901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Selection -  Online Process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you login on the FGU website, you will be allowed to select </a:t>
            </a:r>
            <a:r>
              <a:rPr lang="en-US" dirty="0"/>
              <a:t>courses </a:t>
            </a:r>
            <a:r>
              <a:rPr lang="en-US" dirty="0" smtClean="0"/>
              <a:t>on offer for the current semester or, deselect from your selected list courses.</a:t>
            </a:r>
          </a:p>
          <a:p>
            <a:r>
              <a:rPr lang="en-US" dirty="0" smtClean="0"/>
              <a:t>There are announcements posted on the Department Notice Boards as well as online communication channels regarding the same.</a:t>
            </a:r>
          </a:p>
          <a:p>
            <a:r>
              <a:rPr lang="en-US" dirty="0" smtClean="0"/>
              <a:t>You will need to complete the selection or de-selection of courses within the stipulated timelines for the same.</a:t>
            </a:r>
          </a:p>
          <a:p>
            <a:r>
              <a:rPr lang="en-US" dirty="0" smtClean="0"/>
              <a:t>This is important because certain mandatory courses will be offered only once in an academic cycle and if you do not register and complete these courses and accumulate the required course credits, you will not be able to graduate.</a:t>
            </a:r>
          </a:p>
        </p:txBody>
      </p:sp>
    </p:spTree>
    <p:extLst>
      <p:ext uri="{BB962C8B-B14F-4D97-AF65-F5344CB8AC3E}">
        <p14:creationId xmlns:p14="http://schemas.microsoft.com/office/powerpoint/2010/main" val="33377930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Selection and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the beginning or end of every semester, you will need to enroll, and select/drop courses for your upcoming semester.</a:t>
            </a:r>
          </a:p>
          <a:p>
            <a:r>
              <a:rPr lang="en-US" dirty="0" smtClean="0"/>
              <a:t>You will need to log in to the FGU website and register for the </a:t>
            </a:r>
            <a:r>
              <a:rPr lang="en-US" b="1" dirty="0" smtClean="0"/>
              <a:t>course</a:t>
            </a:r>
            <a:r>
              <a:rPr lang="en-US" dirty="0" smtClean="0"/>
              <a:t> as well as your </a:t>
            </a:r>
            <a:r>
              <a:rPr lang="en-US" b="1" dirty="0" smtClean="0"/>
              <a:t>dorm</a:t>
            </a:r>
            <a:r>
              <a:rPr lang="en-US" dirty="0" smtClean="0"/>
              <a:t> stay.</a:t>
            </a:r>
          </a:p>
          <a:p>
            <a:r>
              <a:rPr lang="en-US" dirty="0" smtClean="0"/>
              <a:t>You can then add or drop courses based on your needs and interest within the due dates.</a:t>
            </a:r>
          </a:p>
          <a:p>
            <a:r>
              <a:rPr lang="en-US" dirty="0" smtClean="0"/>
              <a:t>In order to view your semester result, you will have to </a:t>
            </a:r>
            <a:r>
              <a:rPr lang="en-US" dirty="0"/>
              <a:t>log in to the FGU website </a:t>
            </a:r>
            <a:r>
              <a:rPr lang="en-US" dirty="0" smtClean="0"/>
              <a:t>and check the results displayed.</a:t>
            </a:r>
          </a:p>
        </p:txBody>
      </p:sp>
    </p:spTree>
    <p:extLst>
      <p:ext uri="{BB962C8B-B14F-4D97-AF65-F5344CB8AC3E}">
        <p14:creationId xmlns:p14="http://schemas.microsoft.com/office/powerpoint/2010/main" val="30245503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You can easily obtain transcripts from Yun Qi Lou/Admin building.</a:t>
            </a:r>
          </a:p>
          <a:p>
            <a:r>
              <a:rPr lang="en-US" dirty="0" smtClean="0"/>
              <a:t>You need to input your ARC number and DOB in the dispensing machines on the first floor.</a:t>
            </a:r>
          </a:p>
          <a:p>
            <a:r>
              <a:rPr lang="en-US" dirty="0" smtClean="0"/>
              <a:t>Then you deposit the cash and retain the receipt.</a:t>
            </a:r>
          </a:p>
          <a:p>
            <a:r>
              <a:rPr lang="en-US" dirty="0" smtClean="0"/>
              <a:t>You then go to the Student Affairs office on the third floor and then present the </a:t>
            </a:r>
            <a:r>
              <a:rPr lang="en-US" dirty="0"/>
              <a:t>payment receipt </a:t>
            </a:r>
            <a:r>
              <a:rPr lang="en-US" dirty="0" smtClean="0"/>
              <a:t>along with an application form with your details.</a:t>
            </a:r>
          </a:p>
          <a:p>
            <a:pPr lvl="1"/>
            <a:r>
              <a:rPr lang="en-US" dirty="0" smtClean="0"/>
              <a:t>The application form is available on the desk of the official on the third floor.</a:t>
            </a:r>
          </a:p>
          <a:p>
            <a:r>
              <a:rPr lang="en-US" dirty="0" smtClean="0"/>
              <a:t>The official prints out your transcript, stamps it with two signatures and puts an indented stamp of the University.</a:t>
            </a:r>
          </a:p>
          <a:p>
            <a:r>
              <a:rPr lang="en-US" dirty="0" smtClean="0"/>
              <a:t>For other documents or their re-issued copies, approach the same desk, fill the requisite application form, and submit with said fees.</a:t>
            </a:r>
            <a:endParaRPr lang="en-US" dirty="0"/>
          </a:p>
        </p:txBody>
      </p:sp>
    </p:spTree>
    <p:extLst>
      <p:ext uri="{BB962C8B-B14F-4D97-AF65-F5344CB8AC3E}">
        <p14:creationId xmlns:p14="http://schemas.microsoft.com/office/powerpoint/2010/main" val="8503795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Credits</a:t>
            </a:r>
            <a:endParaRPr lang="en-US" dirty="0"/>
          </a:p>
        </p:txBody>
      </p:sp>
      <p:sp>
        <p:nvSpPr>
          <p:cNvPr id="3" name="Content Placeholder 2"/>
          <p:cNvSpPr>
            <a:spLocks noGrp="1"/>
          </p:cNvSpPr>
          <p:nvPr>
            <p:ph idx="1"/>
          </p:nvPr>
        </p:nvSpPr>
        <p:spPr/>
        <p:txBody>
          <a:bodyPr>
            <a:normAutofit fontScale="32500" lnSpcReduction="20000"/>
          </a:bodyPr>
          <a:lstStyle/>
          <a:p>
            <a:r>
              <a:rPr lang="en-US" sz="4900" dirty="0" smtClean="0"/>
              <a:t>Once you select the mandatory courses and the courses of your choice, you need to monitor the number of course credits you accumulate.</a:t>
            </a:r>
          </a:p>
          <a:p>
            <a:r>
              <a:rPr lang="en-US" sz="4900" dirty="0" smtClean="0"/>
              <a:t>As per the Department requirements for MA in Buddhist Studies (English track), you need to complete the 10 credits of mandatory courses: Buddhist Canons and Canonical Sources (3 credits, one semester), Buddhist </a:t>
            </a:r>
            <a:r>
              <a:rPr lang="en-US" sz="4900" dirty="0"/>
              <a:t>Demeanors </a:t>
            </a:r>
            <a:r>
              <a:rPr lang="en-US" sz="4900" dirty="0" smtClean="0"/>
              <a:t> and Buddhist Practice (2 credits each, spread over two semesters) and Academic Writing </a:t>
            </a:r>
            <a:r>
              <a:rPr lang="en-US" sz="4900" dirty="0" smtClean="0"/>
              <a:t>(3 credits; one each spread </a:t>
            </a:r>
            <a:r>
              <a:rPr lang="en-US" sz="4900" dirty="0"/>
              <a:t>over </a:t>
            </a:r>
            <a:r>
              <a:rPr lang="en-US" sz="4900" dirty="0" smtClean="0"/>
              <a:t>three </a:t>
            </a:r>
            <a:r>
              <a:rPr lang="en-US" sz="4900" dirty="0"/>
              <a:t>semesters</a:t>
            </a:r>
            <a:r>
              <a:rPr lang="en-US" sz="4900" dirty="0" smtClean="0"/>
              <a:t>).</a:t>
            </a:r>
          </a:p>
          <a:p>
            <a:r>
              <a:rPr lang="en-US" sz="4900" dirty="0"/>
              <a:t>As per the Department requirements for MA in Buddhist Studies (English track), </a:t>
            </a:r>
            <a:r>
              <a:rPr lang="en-US" sz="4900" dirty="0" smtClean="0"/>
              <a:t>you need to complete the requisite language courses for NO/ZERO credits (0 </a:t>
            </a:r>
            <a:r>
              <a:rPr lang="en-US" sz="4900" dirty="0"/>
              <a:t>credit, spread over </a:t>
            </a:r>
            <a:r>
              <a:rPr lang="en-US" sz="4900" dirty="0" smtClean="0"/>
              <a:t>two semesters</a:t>
            </a:r>
            <a:r>
              <a:rPr lang="en-US" sz="4900" dirty="0"/>
              <a:t>)</a:t>
            </a:r>
            <a:r>
              <a:rPr lang="en-US" sz="4900" dirty="0" smtClean="0"/>
              <a:t>.</a:t>
            </a:r>
          </a:p>
          <a:p>
            <a:r>
              <a:rPr lang="en-US" sz="4900" dirty="0"/>
              <a:t>As per the Department requirements for MA in Buddhist Studies (English track), </a:t>
            </a:r>
            <a:r>
              <a:rPr lang="en-US" sz="4900" dirty="0" smtClean="0"/>
              <a:t>you </a:t>
            </a:r>
            <a:r>
              <a:rPr lang="en-US" sz="4900" dirty="0"/>
              <a:t>need to complete </a:t>
            </a:r>
            <a:r>
              <a:rPr lang="en-US" sz="4900" dirty="0" smtClean="0"/>
              <a:t>14 additional credits </a:t>
            </a:r>
            <a:r>
              <a:rPr lang="en-US" sz="4900" dirty="0"/>
              <a:t>of </a:t>
            </a:r>
            <a:r>
              <a:rPr lang="en-US" sz="4900" dirty="0" smtClean="0"/>
              <a:t>optional/elective courses: The list of elective courses offered are updated online in the FGU school system each semester.</a:t>
            </a:r>
          </a:p>
          <a:p>
            <a:pPr lvl="1"/>
            <a:r>
              <a:rPr lang="en-US" sz="4300" dirty="0" smtClean="0"/>
              <a:t>Each course has the syllabus, learning outcome and course requirements to be fulfilled in order to earn credits.</a:t>
            </a:r>
          </a:p>
          <a:p>
            <a:pPr lvl="1"/>
            <a:r>
              <a:rPr lang="en-US" sz="4300" dirty="0" smtClean="0"/>
              <a:t>Each course also lists the marking criteria followed in grading students’ performance.</a:t>
            </a:r>
          </a:p>
          <a:p>
            <a:r>
              <a:rPr lang="en-US" sz="4900" dirty="0" smtClean="0"/>
              <a:t>If you fail to complete the required set of credits within the two years (four semesters), you will have to pay tuition for the additional years/semesters you need to complete the graduate requirements.</a:t>
            </a:r>
          </a:p>
          <a:p>
            <a:r>
              <a:rPr lang="en-US" sz="4900" dirty="0" smtClean="0"/>
              <a:t>The DBS scholarship is restricted to two years only. Any extension is </a:t>
            </a:r>
            <a:r>
              <a:rPr lang="en-US" sz="4900" dirty="0" smtClean="0"/>
              <a:t>without DBS scholarship.</a:t>
            </a:r>
          </a:p>
          <a:p>
            <a:pPr lvl="1"/>
            <a:r>
              <a:rPr lang="en-US" sz="4500" dirty="0" smtClean="0"/>
              <a:t>It is chargeable </a:t>
            </a:r>
            <a:r>
              <a:rPr lang="en-US" sz="4500" dirty="0" smtClean="0"/>
              <a:t>at </a:t>
            </a:r>
            <a:r>
              <a:rPr lang="en-US" sz="4500" dirty="0" smtClean="0"/>
              <a:t>actual FGU </a:t>
            </a:r>
            <a:r>
              <a:rPr lang="en-US" sz="4500" dirty="0" smtClean="0"/>
              <a:t>tuition </a:t>
            </a:r>
            <a:r>
              <a:rPr lang="en-US" sz="4500" dirty="0" smtClean="0"/>
              <a:t>fees.</a:t>
            </a:r>
            <a:endParaRPr lang="en-US" sz="4500" dirty="0"/>
          </a:p>
        </p:txBody>
      </p:sp>
    </p:spTree>
    <p:extLst>
      <p:ext uri="{BB962C8B-B14F-4D97-AF65-F5344CB8AC3E}">
        <p14:creationId xmlns:p14="http://schemas.microsoft.com/office/powerpoint/2010/main" val="4037381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Language Skills</a:t>
            </a:r>
            <a:endParaRPr lang="en-US" dirty="0"/>
          </a:p>
        </p:txBody>
      </p:sp>
      <p:sp>
        <p:nvSpPr>
          <p:cNvPr id="3" name="Content Placeholder 2"/>
          <p:cNvSpPr>
            <a:spLocks noGrp="1"/>
          </p:cNvSpPr>
          <p:nvPr>
            <p:ph idx="1"/>
          </p:nvPr>
        </p:nvSpPr>
        <p:spPr/>
        <p:txBody>
          <a:bodyPr>
            <a:normAutofit fontScale="92500"/>
          </a:bodyPr>
          <a:lstStyle/>
          <a:p>
            <a:r>
              <a:rPr lang="en-US" dirty="0" smtClean="0"/>
              <a:t>It is advisable that you know basic levels of Chinese in order that your transition and stay be comfortable.</a:t>
            </a:r>
          </a:p>
          <a:p>
            <a:r>
              <a:rPr lang="en-US" dirty="0" smtClean="0"/>
              <a:t>In order to pursue research in Chinese Buddhism, traditional Chinese is necessary for reading canonical texts and making translations as part of your study/coursework and submissions.</a:t>
            </a:r>
          </a:p>
          <a:p>
            <a:r>
              <a:rPr lang="en-US" dirty="0" smtClean="0"/>
              <a:t>In order to access modern scholarship, simplified Chinese language is sufficient.</a:t>
            </a:r>
            <a:endParaRPr lang="en-US" dirty="0"/>
          </a:p>
        </p:txBody>
      </p:sp>
    </p:spTree>
    <p:extLst>
      <p:ext uri="{BB962C8B-B14F-4D97-AF65-F5344CB8AC3E}">
        <p14:creationId xmlns:p14="http://schemas.microsoft.com/office/powerpoint/2010/main" val="42935457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a:t>
            </a:r>
            <a:r>
              <a:rPr lang="en-US" dirty="0" smtClean="0"/>
              <a:t>of </a:t>
            </a:r>
            <a:r>
              <a:rPr lang="en-US" dirty="0"/>
              <a:t>Mandatory Course </a:t>
            </a:r>
            <a:r>
              <a:rPr lang="en-US" dirty="0" smtClean="0"/>
              <a:t>Credits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2103109"/>
              </p:ext>
            </p:extLst>
          </p:nvPr>
        </p:nvGraphicFramePr>
        <p:xfrm>
          <a:off x="457200" y="1600200"/>
          <a:ext cx="8229599" cy="4617720"/>
        </p:xfrm>
        <a:graphic>
          <a:graphicData uri="http://schemas.openxmlformats.org/drawingml/2006/table">
            <a:tbl>
              <a:tblPr firstRow="1" bandRow="1">
                <a:tableStyleId>{5C22544A-7EE6-4342-B048-85BDC9FD1C3A}</a:tableStyleId>
              </a:tblPr>
              <a:tblGrid>
                <a:gridCol w="3657600"/>
                <a:gridCol w="3657600"/>
                <a:gridCol w="914399"/>
              </a:tblGrid>
              <a:tr h="370840">
                <a:tc>
                  <a:txBody>
                    <a:bodyPr/>
                    <a:lstStyle/>
                    <a:p>
                      <a:pPr algn="ctr"/>
                      <a:r>
                        <a:rPr lang="en-US" dirty="0" smtClean="0"/>
                        <a:t>Mandatory Courses</a:t>
                      </a:r>
                      <a:endParaRPr lang="en-US" dirty="0"/>
                    </a:p>
                  </a:txBody>
                  <a:tcPr/>
                </a:tc>
                <a:tc>
                  <a:txBody>
                    <a:bodyPr/>
                    <a:lstStyle/>
                    <a:p>
                      <a:pPr algn="ctr"/>
                      <a:r>
                        <a:rPr lang="en-US" dirty="0" smtClean="0"/>
                        <a:t>Frequency of</a:t>
                      </a:r>
                      <a:r>
                        <a:rPr lang="en-US" baseline="0" dirty="0" smtClean="0"/>
                        <a:t> Course Offering</a:t>
                      </a:r>
                      <a:endParaRPr lang="en-US" dirty="0"/>
                    </a:p>
                  </a:txBody>
                  <a:tcPr/>
                </a:tc>
                <a:tc>
                  <a:txBody>
                    <a:bodyPr/>
                    <a:lstStyle/>
                    <a:p>
                      <a:pPr algn="ctr"/>
                      <a:r>
                        <a:rPr lang="en-US" dirty="0" smtClean="0"/>
                        <a:t>Credits</a:t>
                      </a:r>
                      <a:endParaRPr lang="en-US" dirty="0"/>
                    </a:p>
                  </a:txBody>
                  <a:tcPr/>
                </a:tc>
              </a:tr>
              <a:tr h="370840">
                <a:tc>
                  <a:txBody>
                    <a:bodyPr/>
                    <a:lstStyle/>
                    <a:p>
                      <a:r>
                        <a:rPr lang="en-US" dirty="0" smtClean="0"/>
                        <a:t>Buddhist Canons and Canonical Sources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a:t>
                      </a:r>
                      <a:r>
                        <a:rPr lang="en-US" baseline="0" dirty="0" smtClean="0"/>
                        <a:t> a year; in Semester 1</a:t>
                      </a:r>
                      <a:endParaRPr lang="en-US" dirty="0" smtClean="0"/>
                    </a:p>
                  </a:txBody>
                  <a:tcPr/>
                </a:tc>
                <a:tc>
                  <a:txBody>
                    <a:bodyPr/>
                    <a:lstStyle/>
                    <a:p>
                      <a:pPr algn="ctr"/>
                      <a:r>
                        <a:rPr lang="en-US" dirty="0" smtClean="0"/>
                        <a:t>03</a:t>
                      </a:r>
                      <a:endParaRPr lang="en-US" dirty="0"/>
                    </a:p>
                  </a:txBody>
                  <a:tcPr/>
                </a:tc>
              </a:tr>
              <a:tr h="370840">
                <a:tc>
                  <a:txBody>
                    <a:bodyPr/>
                    <a:lstStyle/>
                    <a:p>
                      <a:r>
                        <a:rPr lang="en-US" dirty="0" smtClean="0"/>
                        <a:t>Buddhist Demeanors – I</a:t>
                      </a:r>
                      <a:endParaRPr lang="en-US" dirty="0"/>
                    </a:p>
                  </a:txBody>
                  <a:tcPr/>
                </a:tc>
                <a:tc>
                  <a:txBody>
                    <a:bodyPr/>
                    <a:lstStyle/>
                    <a:p>
                      <a:r>
                        <a:rPr lang="en-US" dirty="0" smtClean="0"/>
                        <a:t>once</a:t>
                      </a:r>
                      <a:r>
                        <a:rPr lang="en-US" baseline="0" dirty="0" smtClean="0"/>
                        <a:t> a year; in Semester 1</a:t>
                      </a:r>
                      <a:endParaRPr lang="en-US" dirty="0"/>
                    </a:p>
                  </a:txBody>
                  <a:tcPr/>
                </a:tc>
                <a:tc>
                  <a:txBody>
                    <a:bodyPr/>
                    <a:lstStyle/>
                    <a:p>
                      <a:pPr algn="ctr"/>
                      <a:r>
                        <a:rPr lang="en-US" sz="1800" kern="1200" dirty="0" smtClean="0">
                          <a:solidFill>
                            <a:schemeClr val="dk1"/>
                          </a:solidFill>
                          <a:latin typeface="+mn-lt"/>
                          <a:ea typeface="+mn-ea"/>
                          <a:cs typeface="+mn-cs"/>
                        </a:rPr>
                        <a:t>01</a:t>
                      </a:r>
                      <a:endParaRPr lang="en-US"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Buddhist Demeanors –</a:t>
                      </a:r>
                      <a:r>
                        <a:rPr lang="en-US" baseline="0" dirty="0" smtClean="0"/>
                        <a:t> </a:t>
                      </a:r>
                      <a:r>
                        <a:rPr lang="en-US" dirty="0" smtClean="0"/>
                        <a:t>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a:t>
                      </a:r>
                      <a:r>
                        <a:rPr lang="en-US" baseline="0" dirty="0" smtClean="0"/>
                        <a:t> a year; in Semester 2</a:t>
                      </a:r>
                      <a:endParaRPr lang="en-US" dirty="0" smtClean="0"/>
                    </a:p>
                  </a:txBody>
                  <a:tcPr/>
                </a:tc>
                <a:tc>
                  <a:txBody>
                    <a:bodyPr/>
                    <a:lstStyle/>
                    <a:p>
                      <a:pPr algn="ctr"/>
                      <a:r>
                        <a:rPr lang="en-US" sz="1800" kern="1200" dirty="0" smtClean="0">
                          <a:solidFill>
                            <a:schemeClr val="dk1"/>
                          </a:solidFill>
                          <a:latin typeface="+mn-lt"/>
                          <a:ea typeface="+mn-ea"/>
                          <a:cs typeface="+mn-cs"/>
                        </a:rPr>
                        <a:t>01</a:t>
                      </a:r>
                      <a:endParaRPr lang="en-US"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Buddhist Practice – 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a:t>
                      </a:r>
                      <a:r>
                        <a:rPr lang="en-US" baseline="0" dirty="0" smtClean="0"/>
                        <a:t> a year; in Semester 1</a:t>
                      </a:r>
                      <a:endParaRPr lang="en-US" dirty="0" smtClean="0"/>
                    </a:p>
                  </a:txBody>
                  <a:tcPr/>
                </a:tc>
                <a:tc>
                  <a:txBody>
                    <a:bodyPr/>
                    <a:lstStyle/>
                    <a:p>
                      <a:pPr algn="ctr"/>
                      <a:r>
                        <a:rPr lang="en-US" sz="1800" kern="1200" dirty="0" smtClean="0">
                          <a:solidFill>
                            <a:schemeClr val="dk1"/>
                          </a:solidFill>
                          <a:latin typeface="+mn-lt"/>
                          <a:ea typeface="+mn-ea"/>
                          <a:cs typeface="+mn-cs"/>
                        </a:rPr>
                        <a:t>01</a:t>
                      </a:r>
                      <a:endParaRPr lang="en-US"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Buddhist Practice –</a:t>
                      </a:r>
                      <a:r>
                        <a:rPr lang="en-US" baseline="0" dirty="0" smtClean="0"/>
                        <a:t> </a:t>
                      </a:r>
                      <a:r>
                        <a:rPr lang="en-US" dirty="0" smtClean="0"/>
                        <a:t>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a:t>
                      </a:r>
                      <a:r>
                        <a:rPr lang="en-US" baseline="0" dirty="0" smtClean="0"/>
                        <a:t> a year; in Semester 2</a:t>
                      </a:r>
                      <a:endParaRPr lang="en-US" dirty="0" smtClean="0"/>
                    </a:p>
                  </a:txBody>
                  <a:tcPr/>
                </a:tc>
                <a:tc>
                  <a:txBody>
                    <a:bodyPr/>
                    <a:lstStyle/>
                    <a:p>
                      <a:pPr algn="ctr"/>
                      <a:r>
                        <a:rPr lang="en-US" sz="1800" kern="1200" dirty="0" smtClean="0">
                          <a:solidFill>
                            <a:schemeClr val="dk1"/>
                          </a:solidFill>
                          <a:latin typeface="+mn-lt"/>
                          <a:ea typeface="+mn-ea"/>
                          <a:cs typeface="+mn-cs"/>
                        </a:rPr>
                        <a:t>01</a:t>
                      </a:r>
                      <a:endParaRPr lang="en-US"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 Writing – 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a:t>
                      </a:r>
                      <a:r>
                        <a:rPr lang="en-US" baseline="0" dirty="0" smtClean="0"/>
                        <a:t> a year; in Semester 2</a:t>
                      </a:r>
                      <a:endParaRPr lang="en-US" dirty="0" smtClean="0"/>
                    </a:p>
                  </a:txBody>
                  <a:tcPr/>
                </a:tc>
                <a:tc>
                  <a:txBody>
                    <a:bodyPr/>
                    <a:lstStyle/>
                    <a:p>
                      <a:pPr algn="ctr"/>
                      <a:r>
                        <a:rPr lang="en-US" sz="1800" kern="1200" dirty="0" smtClean="0">
                          <a:solidFill>
                            <a:schemeClr val="dk1"/>
                          </a:solidFill>
                          <a:latin typeface="+mn-lt"/>
                          <a:ea typeface="+mn-ea"/>
                          <a:cs typeface="+mn-cs"/>
                        </a:rPr>
                        <a:t>01</a:t>
                      </a:r>
                      <a:endParaRPr lang="en-US"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 Writing –</a:t>
                      </a:r>
                      <a:r>
                        <a:rPr lang="en-US" baseline="0" dirty="0" smtClean="0"/>
                        <a:t> II</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a:t>
                      </a:r>
                      <a:r>
                        <a:rPr lang="en-US" baseline="0" dirty="0" smtClean="0"/>
                        <a:t> a year; in Semester 1</a:t>
                      </a:r>
                      <a:endParaRPr lang="en-US" dirty="0" smtClean="0"/>
                    </a:p>
                  </a:txBody>
                  <a:tcPr/>
                </a:tc>
                <a:tc>
                  <a:txBody>
                    <a:bodyPr/>
                    <a:lstStyle/>
                    <a:p>
                      <a:pPr algn="ctr"/>
                      <a:r>
                        <a:rPr lang="en-US" sz="1800" kern="1200" dirty="0" smtClean="0">
                          <a:solidFill>
                            <a:schemeClr val="dk1"/>
                          </a:solidFill>
                          <a:latin typeface="+mn-lt"/>
                          <a:ea typeface="+mn-ea"/>
                          <a:cs typeface="+mn-cs"/>
                        </a:rPr>
                        <a:t>01</a:t>
                      </a:r>
                      <a:endParaRPr lang="en-US" sz="1800" kern="120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Academic Writing – </a:t>
                      </a:r>
                      <a:r>
                        <a:rPr lang="en-US" baseline="0" dirty="0" smtClean="0"/>
                        <a:t>III</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a:t>
                      </a:r>
                      <a:r>
                        <a:rPr lang="en-US" baseline="0" dirty="0" smtClean="0"/>
                        <a:t> a year; in Semester 2</a:t>
                      </a:r>
                      <a:endParaRPr lang="en-US" dirty="0" smtClean="0"/>
                    </a:p>
                  </a:txBody>
                  <a:tcPr/>
                </a:tc>
                <a:tc>
                  <a:txBody>
                    <a:bodyPr/>
                    <a:lstStyle/>
                    <a:p>
                      <a:pPr algn="ctr"/>
                      <a:r>
                        <a:rPr lang="en-US" sz="1800" kern="1200" dirty="0" smtClean="0">
                          <a:solidFill>
                            <a:schemeClr val="dk1"/>
                          </a:solidFill>
                          <a:latin typeface="+mn-lt"/>
                          <a:ea typeface="+mn-ea"/>
                          <a:cs typeface="+mn-cs"/>
                        </a:rPr>
                        <a:t>01</a:t>
                      </a:r>
                      <a:endParaRPr lang="en-US" sz="1800" kern="1200" dirty="0">
                        <a:solidFill>
                          <a:schemeClr val="dk1"/>
                        </a:solidFill>
                        <a:latin typeface="+mn-lt"/>
                        <a:ea typeface="+mn-ea"/>
                        <a:cs typeface="+mn-cs"/>
                      </a:endParaRPr>
                    </a:p>
                  </a:txBody>
                  <a:tcPr/>
                </a:tc>
              </a:tr>
              <a:tr h="370840">
                <a:tc>
                  <a:txBody>
                    <a:bodyPr/>
                    <a:lstStyle/>
                    <a:p>
                      <a:r>
                        <a:rPr lang="en-US" dirty="0" smtClean="0"/>
                        <a:t>Buddhist Classical Language: Sanskrit,</a:t>
                      </a:r>
                      <a:r>
                        <a:rPr lang="en-US" baseline="0" dirty="0" smtClean="0"/>
                        <a:t> Tibetan or Buddhist Chinese</a:t>
                      </a:r>
                      <a:endParaRPr lang="en-US" dirty="0"/>
                    </a:p>
                  </a:txBody>
                  <a:tcPr/>
                </a:tc>
                <a:tc>
                  <a:txBody>
                    <a:bodyPr/>
                    <a:lstStyle/>
                    <a:p>
                      <a:r>
                        <a:rPr lang="en-US" dirty="0" smtClean="0"/>
                        <a:t>once a year; in Semesters 1 &amp; 2</a:t>
                      </a:r>
                    </a:p>
                    <a:p>
                      <a:r>
                        <a:rPr lang="en-US" dirty="0" smtClean="0"/>
                        <a:t>(two semesters required)</a:t>
                      </a:r>
                      <a:endParaRPr lang="en-US" dirty="0"/>
                    </a:p>
                  </a:txBody>
                  <a:tcPr/>
                </a:tc>
                <a:tc>
                  <a:txBody>
                    <a:bodyPr/>
                    <a:lstStyle/>
                    <a:p>
                      <a:pPr algn="ctr"/>
                      <a:r>
                        <a:rPr lang="en-US" sz="1800" kern="1200" dirty="0" smtClean="0">
                          <a:solidFill>
                            <a:schemeClr val="dk1"/>
                          </a:solidFill>
                          <a:latin typeface="+mn-lt"/>
                          <a:ea typeface="+mn-ea"/>
                          <a:cs typeface="+mn-cs"/>
                        </a:rPr>
                        <a:t>00</a:t>
                      </a:r>
                      <a:endParaRPr lang="en-US" sz="1800" kern="1200" dirty="0">
                        <a:solidFill>
                          <a:schemeClr val="dk1"/>
                        </a:solidFill>
                        <a:latin typeface="+mn-lt"/>
                        <a:ea typeface="+mn-ea"/>
                        <a:cs typeface="+mn-cs"/>
                      </a:endParaRPr>
                    </a:p>
                  </a:txBody>
                  <a:tcPr/>
                </a:tc>
              </a:tr>
              <a:tr h="370840">
                <a:tc>
                  <a:txBody>
                    <a:bodyPr/>
                    <a:lstStyle/>
                    <a:p>
                      <a:r>
                        <a:rPr lang="en-US" dirty="0" smtClean="0"/>
                        <a:t>Total required credits</a:t>
                      </a:r>
                      <a:endParaRPr lang="en-US" dirty="0"/>
                    </a:p>
                  </a:txBody>
                  <a:tcPr/>
                </a:tc>
                <a:tc>
                  <a:txBody>
                    <a:bodyPr/>
                    <a:lstStyle/>
                    <a:p>
                      <a:endParaRPr lang="en-US" dirty="0"/>
                    </a:p>
                  </a:txBody>
                  <a:tcPr/>
                </a:tc>
                <a:tc>
                  <a:txBody>
                    <a:bodyPr/>
                    <a:lstStyle/>
                    <a:p>
                      <a:pPr algn="ctr"/>
                      <a:r>
                        <a:rPr lang="en-US" sz="1800" kern="1200" dirty="0" smtClean="0">
                          <a:solidFill>
                            <a:schemeClr val="dk1"/>
                          </a:solidFill>
                          <a:latin typeface="+mn-lt"/>
                          <a:ea typeface="+mn-ea"/>
                          <a:cs typeface="+mn-cs"/>
                        </a:rPr>
                        <a:t>10</a:t>
                      </a:r>
                      <a:endParaRPr lang="en-US" sz="18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16665994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a:t>
            </a:r>
            <a:r>
              <a:rPr lang="en-US" dirty="0"/>
              <a:t>of </a:t>
            </a:r>
            <a:r>
              <a:rPr lang="en-US" dirty="0"/>
              <a:t>Required Course </a:t>
            </a:r>
            <a:r>
              <a:rPr lang="en-US" dirty="0"/>
              <a:t>Credits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9019128"/>
              </p:ext>
            </p:extLst>
          </p:nvPr>
        </p:nvGraphicFramePr>
        <p:xfrm>
          <a:off x="457200" y="1600200"/>
          <a:ext cx="8229600" cy="3784600"/>
        </p:xfrm>
        <a:graphic>
          <a:graphicData uri="http://schemas.openxmlformats.org/drawingml/2006/table">
            <a:tbl>
              <a:tblPr firstRow="1" bandRow="1">
                <a:tableStyleId>{5C22544A-7EE6-4342-B048-85BDC9FD1C3A}</a:tableStyleId>
              </a:tblPr>
              <a:tblGrid>
                <a:gridCol w="6934200"/>
                <a:gridCol w="1295400"/>
              </a:tblGrid>
              <a:tr h="370840">
                <a:tc>
                  <a:txBody>
                    <a:bodyPr/>
                    <a:lstStyle/>
                    <a:p>
                      <a:pPr algn="ctr"/>
                      <a:r>
                        <a:rPr lang="en-US" dirty="0" smtClean="0"/>
                        <a:t>Required Courses</a:t>
                      </a:r>
                      <a:endParaRPr lang="en-US" dirty="0"/>
                    </a:p>
                  </a:txBody>
                  <a:tcPr/>
                </a:tc>
                <a:tc>
                  <a:txBody>
                    <a:bodyPr/>
                    <a:lstStyle/>
                    <a:p>
                      <a:pPr algn="ctr"/>
                      <a:r>
                        <a:rPr lang="en-US" dirty="0" smtClean="0"/>
                        <a:t>Credits</a:t>
                      </a:r>
                      <a:endParaRPr lang="en-US" dirty="0"/>
                    </a:p>
                  </a:txBody>
                  <a:tcPr/>
                </a:tc>
              </a:tr>
              <a:tr h="370840">
                <a:tc>
                  <a:txBody>
                    <a:bodyPr/>
                    <a:lstStyle/>
                    <a:p>
                      <a:r>
                        <a:rPr lang="en-US" dirty="0" smtClean="0"/>
                        <a:t>Buddhist</a:t>
                      </a:r>
                      <a:r>
                        <a:rPr lang="en-US" baseline="0" dirty="0" smtClean="0"/>
                        <a:t> Classical </a:t>
                      </a:r>
                      <a:r>
                        <a:rPr lang="en-US" dirty="0" smtClean="0"/>
                        <a:t>Languages: (two</a:t>
                      </a:r>
                      <a:r>
                        <a:rPr lang="en-US" baseline="0" dirty="0" smtClean="0"/>
                        <a:t> semesters required)</a:t>
                      </a:r>
                      <a:endParaRPr lang="en-US" dirty="0" smtClean="0"/>
                    </a:p>
                    <a:p>
                      <a:r>
                        <a:rPr lang="en-US" baseline="0" dirty="0" smtClean="0"/>
                        <a:t>Sanskrit</a:t>
                      </a:r>
                    </a:p>
                    <a:p>
                      <a:r>
                        <a:rPr lang="en-US" dirty="0" smtClean="0"/>
                        <a:t>Tibetan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Buddhist Chinese</a:t>
                      </a:r>
                    </a:p>
                  </a:txBody>
                  <a:tcPr/>
                </a:tc>
                <a:tc>
                  <a:txBody>
                    <a:bodyPr/>
                    <a:lstStyle/>
                    <a:p>
                      <a:pPr algn="ctr"/>
                      <a:r>
                        <a:rPr lang="en-US" dirty="0" smtClean="0"/>
                        <a:t>00</a:t>
                      </a:r>
                      <a:endParaRPr lang="en-US" dirty="0"/>
                    </a:p>
                  </a:txBody>
                  <a:tcPr/>
                </a:tc>
              </a:tr>
              <a:tr h="370840">
                <a:tc>
                  <a:txBody>
                    <a:bodyPr/>
                    <a:lstStyle/>
                    <a:p>
                      <a:r>
                        <a:rPr lang="en-US" dirty="0" smtClean="0"/>
                        <a:t>Elective Course I – to be selected as per your choice/interest</a:t>
                      </a:r>
                      <a:endParaRPr lang="en-US" dirty="0"/>
                    </a:p>
                  </a:txBody>
                  <a:tcPr/>
                </a:tc>
                <a:tc>
                  <a:txBody>
                    <a:bodyPr/>
                    <a:lstStyle/>
                    <a:p>
                      <a:pPr algn="ctr"/>
                      <a:r>
                        <a:rPr lang="en-US" dirty="0" smtClean="0"/>
                        <a:t>03</a:t>
                      </a:r>
                      <a:endParaRPr lang="en-US" dirty="0"/>
                    </a:p>
                  </a:txBody>
                  <a:tcPr/>
                </a:tc>
              </a:tr>
              <a:tr h="370840">
                <a:tc>
                  <a:txBody>
                    <a:bodyPr/>
                    <a:lstStyle/>
                    <a:p>
                      <a:r>
                        <a:rPr lang="en-US" dirty="0" smtClean="0"/>
                        <a:t>Elective Course II – to be selected as per your choice/interest</a:t>
                      </a:r>
                    </a:p>
                  </a:txBody>
                  <a:tcPr/>
                </a:tc>
                <a:tc>
                  <a:txBody>
                    <a:bodyPr/>
                    <a:lstStyle/>
                    <a:p>
                      <a:pPr algn="ctr"/>
                      <a:r>
                        <a:rPr lang="en-US" dirty="0" smtClean="0"/>
                        <a:t>03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Elective Course III – to be selected as per your choice/interest</a:t>
                      </a:r>
                    </a:p>
                  </a:txBody>
                  <a:tcPr/>
                </a:tc>
                <a:tc>
                  <a:txBody>
                    <a:bodyPr/>
                    <a:lstStyle/>
                    <a:p>
                      <a:pPr algn="ctr"/>
                      <a:r>
                        <a:rPr lang="en-US" dirty="0" smtClean="0"/>
                        <a:t>03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Elective Course IV – to be selected as per your choice/interest</a:t>
                      </a:r>
                    </a:p>
                  </a:txBody>
                  <a:tcPr/>
                </a:tc>
                <a:tc>
                  <a:txBody>
                    <a:bodyPr/>
                    <a:lstStyle/>
                    <a:p>
                      <a:pPr algn="ctr"/>
                      <a:r>
                        <a:rPr lang="en-US" dirty="0" smtClean="0"/>
                        <a:t>03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Elective Course V – to be selected as per your choice/interest</a:t>
                      </a:r>
                    </a:p>
                  </a:txBody>
                  <a:tcPr/>
                </a:tc>
                <a:tc>
                  <a:txBody>
                    <a:bodyPr/>
                    <a:lstStyle/>
                    <a:p>
                      <a:pPr algn="ctr"/>
                      <a:r>
                        <a:rPr lang="en-US" dirty="0" smtClean="0"/>
                        <a:t>03</a:t>
                      </a:r>
                      <a:endParaRPr lang="en-US" dirty="0"/>
                    </a:p>
                  </a:txBody>
                  <a:tcPr/>
                </a:tc>
              </a:tr>
              <a:tr h="370840">
                <a:tc>
                  <a:txBody>
                    <a:bodyPr/>
                    <a:lstStyle/>
                    <a:p>
                      <a:r>
                        <a:rPr lang="en-US" dirty="0" smtClean="0"/>
                        <a:t>Total required credits</a:t>
                      </a:r>
                      <a:endParaRPr lang="en-US" dirty="0"/>
                    </a:p>
                  </a:txBody>
                  <a:tcPr/>
                </a:tc>
                <a:tc>
                  <a:txBody>
                    <a:bodyPr/>
                    <a:lstStyle/>
                    <a:p>
                      <a:pPr algn="ctr"/>
                      <a:r>
                        <a:rPr lang="en-US" sz="1800" kern="1200" dirty="0" smtClean="0">
                          <a:solidFill>
                            <a:schemeClr val="dk1"/>
                          </a:solidFill>
                          <a:latin typeface="+mn-lt"/>
                          <a:ea typeface="+mn-ea"/>
                          <a:cs typeface="+mn-cs"/>
                        </a:rPr>
                        <a:t>(14)15</a:t>
                      </a:r>
                      <a:endParaRPr lang="en-US" sz="1800" kern="1200" dirty="0">
                        <a:solidFill>
                          <a:schemeClr val="dk1"/>
                        </a:solidFill>
                        <a:latin typeface="+mn-lt"/>
                        <a:ea typeface="+mn-ea"/>
                        <a:cs typeface="+mn-cs"/>
                      </a:endParaRPr>
                    </a:p>
                  </a:txBody>
                  <a:tcPr/>
                </a:tc>
              </a:tr>
            </a:tbl>
          </a:graphicData>
        </a:graphic>
      </p:graphicFrame>
      <p:sp>
        <p:nvSpPr>
          <p:cNvPr id="5" name="TextBox 4"/>
          <p:cNvSpPr txBox="1"/>
          <p:nvPr/>
        </p:nvSpPr>
        <p:spPr>
          <a:xfrm>
            <a:off x="457200" y="5486400"/>
            <a:ext cx="8229600" cy="646331"/>
          </a:xfrm>
          <a:prstGeom prst="rect">
            <a:avLst/>
          </a:prstGeom>
          <a:noFill/>
        </p:spPr>
        <p:txBody>
          <a:bodyPr wrap="square" rtlCol="0">
            <a:spAutoFit/>
          </a:bodyPr>
          <a:lstStyle/>
          <a:p>
            <a:r>
              <a:rPr lang="en-US" i="1" dirty="0" smtClean="0"/>
              <a:t>Note</a:t>
            </a:r>
            <a:r>
              <a:rPr lang="en-US" dirty="0" smtClean="0"/>
              <a:t> – Since the number of credits per elective course is 03, the total number of credits is always one more than the total 14 credits required.</a:t>
            </a:r>
            <a:endParaRPr lang="en-US" dirty="0"/>
          </a:p>
        </p:txBody>
      </p:sp>
    </p:spTree>
    <p:extLst>
      <p:ext uri="{BB962C8B-B14F-4D97-AF65-F5344CB8AC3E}">
        <p14:creationId xmlns:p14="http://schemas.microsoft.com/office/powerpoint/2010/main" val="25737550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Credits – Caution!!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Please be aware of the choice of your courses and follow the requirements.</a:t>
            </a:r>
          </a:p>
          <a:p>
            <a:r>
              <a:rPr lang="en-US" dirty="0" smtClean="0"/>
              <a:t>In case you have pending mandatory courses to be taken, it will delay your graduation.</a:t>
            </a:r>
          </a:p>
          <a:p>
            <a:pPr lvl="1"/>
            <a:r>
              <a:rPr lang="en-US" dirty="0" smtClean="0"/>
              <a:t>Since some mandatory courses (for example- Buddhist Canons) are offered only once an academic year, you will have to wait for another semester to take that course.</a:t>
            </a:r>
          </a:p>
          <a:p>
            <a:r>
              <a:rPr lang="en-US" dirty="0" smtClean="0"/>
              <a:t>Certain courses are offered in sequence so you cannot opt for them first if you arrive in the Spring semester.</a:t>
            </a:r>
          </a:p>
          <a:p>
            <a:r>
              <a:rPr lang="en-US" dirty="0" smtClean="0"/>
              <a:t>Always clarify expectations with the Professors when selecting a course.</a:t>
            </a:r>
          </a:p>
          <a:p>
            <a:pPr lvl="1"/>
            <a:r>
              <a:rPr lang="en-US" dirty="0" smtClean="0"/>
              <a:t>If you cannot complete two term papers in one semester, choose wisely.</a:t>
            </a:r>
          </a:p>
          <a:p>
            <a:pPr lvl="1"/>
            <a:r>
              <a:rPr lang="en-US" dirty="0" smtClean="0"/>
              <a:t>Try to select courses after checking the course pre-requisites and submissions.</a:t>
            </a:r>
          </a:p>
          <a:p>
            <a:r>
              <a:rPr lang="en-US" dirty="0" smtClean="0"/>
              <a:t>If you need more time to complete your Master’s thesis writing, plan your time accordingly.</a:t>
            </a:r>
          </a:p>
          <a:p>
            <a:pPr lvl="1"/>
            <a:r>
              <a:rPr lang="en-US" dirty="0" smtClean="0"/>
              <a:t>Ideally, you will present your MA thesis proposal by the end of your third semester and defend your MA thesis by the end of your fourth semester.</a:t>
            </a:r>
          </a:p>
          <a:p>
            <a:pPr lvl="1"/>
            <a:r>
              <a:rPr lang="en-US" dirty="0" smtClean="0"/>
              <a:t>Some students extend their graduation by a semester or two in order to complete the courses and write the MA thesis.</a:t>
            </a:r>
          </a:p>
          <a:p>
            <a:pPr lvl="2"/>
            <a:r>
              <a:rPr lang="en-US" dirty="0" smtClean="0"/>
              <a:t>Any courses you take for credit at this point is chargeable, without scholarship.</a:t>
            </a:r>
          </a:p>
          <a:p>
            <a:pPr lvl="1"/>
            <a:r>
              <a:rPr lang="en-US" dirty="0" smtClean="0"/>
              <a:t>Start with the end in mind.</a:t>
            </a:r>
          </a:p>
          <a:p>
            <a:pPr lvl="1"/>
            <a:r>
              <a:rPr lang="en-US" dirty="0" smtClean="0"/>
              <a:t>Know thyself, thy learning-styles and choose accordingly; i.e. to </a:t>
            </a:r>
            <a:r>
              <a:rPr lang="en-US" dirty="0" err="1" smtClean="0"/>
              <a:t>thine</a:t>
            </a:r>
            <a:r>
              <a:rPr lang="en-US" dirty="0" smtClean="0"/>
              <a:t> own self be true!</a:t>
            </a:r>
            <a:endParaRPr lang="en-US" dirty="0"/>
          </a:p>
        </p:txBody>
      </p:sp>
    </p:spTree>
    <p:extLst>
      <p:ext uri="{BB962C8B-B14F-4D97-AF65-F5344CB8AC3E}">
        <p14:creationId xmlns:p14="http://schemas.microsoft.com/office/powerpoint/2010/main" val="42527753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Chinese Language Skills -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You will have a compulsory language course that you need to take for two semesters (with zero credit).</a:t>
            </a:r>
          </a:p>
          <a:p>
            <a:pPr lvl="1"/>
            <a:r>
              <a:rPr lang="en-US" dirty="0" smtClean="0"/>
              <a:t>Please remember to opt for these courses in your course selection even though the credits do not count.</a:t>
            </a:r>
          </a:p>
          <a:p>
            <a:pPr lvl="1"/>
            <a:r>
              <a:rPr lang="en-US" dirty="0" smtClean="0"/>
              <a:t>If you do not take the two semesters’ worth of required language credit, it will delay your graduation.</a:t>
            </a:r>
          </a:p>
          <a:p>
            <a:r>
              <a:rPr lang="en-US" dirty="0"/>
              <a:t>The school may offer additional Chinese language coaching during the semester. When the budget allows, DBS may hire a teacher or a Chinese-speaking student to do additional Chinese coaching. But it is not guaranteed.</a:t>
            </a:r>
          </a:p>
          <a:p>
            <a:r>
              <a:rPr lang="en-US" dirty="0" smtClean="0"/>
              <a:t>You </a:t>
            </a:r>
            <a:r>
              <a:rPr lang="en-US" dirty="0" smtClean="0"/>
              <a:t>can also take two months of intensive language learning at </a:t>
            </a:r>
            <a:r>
              <a:rPr lang="en-US" dirty="0" smtClean="0">
                <a:hlinkClick r:id="rId2"/>
              </a:rPr>
              <a:t>National Taiwan Normal University (NTNU)</a:t>
            </a:r>
            <a:r>
              <a:rPr lang="en-US" dirty="0" smtClean="0"/>
              <a:t> over the summer/winter break.</a:t>
            </a:r>
          </a:p>
          <a:p>
            <a:pPr lvl="1"/>
            <a:r>
              <a:rPr lang="en-US" dirty="0" smtClean="0"/>
              <a:t>There are scholarships or part-payments available (subject to availability of funds).</a:t>
            </a:r>
          </a:p>
          <a:p>
            <a:pPr lvl="1"/>
            <a:r>
              <a:rPr lang="en-US" dirty="0" smtClean="0"/>
              <a:t>The tuition costs can range from NTD 24000 upwards.</a:t>
            </a:r>
          </a:p>
          <a:p>
            <a:pPr lvl="1"/>
            <a:r>
              <a:rPr lang="en-US" dirty="0" smtClean="0"/>
              <a:t>Additional course costs will be up to NTD 5000.</a:t>
            </a:r>
          </a:p>
          <a:p>
            <a:pPr lvl="1"/>
            <a:r>
              <a:rPr lang="en-US" dirty="0" smtClean="0">
                <a:hlinkClick r:id="rId3"/>
              </a:rPr>
              <a:t>Accommodation</a:t>
            </a:r>
            <a:r>
              <a:rPr lang="en-US" dirty="0" smtClean="0"/>
              <a:t> will also be additional to the above-mentioned costs.</a:t>
            </a:r>
            <a:endParaRPr lang="en-US" dirty="0"/>
          </a:p>
        </p:txBody>
      </p:sp>
    </p:spTree>
    <p:extLst>
      <p:ext uri="{BB962C8B-B14F-4D97-AF65-F5344CB8AC3E}">
        <p14:creationId xmlns:p14="http://schemas.microsoft.com/office/powerpoint/2010/main" val="5012941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FAQs</a:t>
            </a:r>
            <a:endParaRPr lang="en-US" dirty="0"/>
          </a:p>
        </p:txBody>
      </p:sp>
      <p:sp>
        <p:nvSpPr>
          <p:cNvPr id="7" name="Text Placeholder 6"/>
          <p:cNvSpPr>
            <a:spLocks noGrp="1"/>
          </p:cNvSpPr>
          <p:nvPr>
            <p:ph type="body" idx="1"/>
          </p:nvPr>
        </p:nvSpPr>
        <p:spPr/>
        <p:txBody>
          <a:bodyPr/>
          <a:lstStyle/>
          <a:p>
            <a:r>
              <a:rPr lang="en-US" dirty="0" smtClean="0"/>
              <a:t>This section details the common questions that students have pertaining to their study and stay at FGU.</a:t>
            </a:r>
            <a:endParaRPr lang="en-US" dirty="0"/>
          </a:p>
        </p:txBody>
      </p:sp>
    </p:spTree>
    <p:extLst>
      <p:ext uri="{BB962C8B-B14F-4D97-AF65-F5344CB8AC3E}">
        <p14:creationId xmlns:p14="http://schemas.microsoft.com/office/powerpoint/2010/main" val="8421912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5" name="Content Placeholder 2"/>
          <p:cNvSpPr>
            <a:spLocks noGrp="1"/>
          </p:cNvSpPr>
          <p:nvPr>
            <p:ph idx="1"/>
          </p:nvPr>
        </p:nvSpPr>
        <p:spPr>
          <a:xfrm>
            <a:off x="457200" y="1214422"/>
            <a:ext cx="8229600" cy="4911741"/>
          </a:xfrm>
        </p:spPr>
        <p:txBody>
          <a:bodyPr>
            <a:normAutofit fontScale="25000" lnSpcReduction="20000"/>
          </a:bodyPr>
          <a:lstStyle/>
          <a:p>
            <a:pPr marL="514350" indent="-514350">
              <a:buFont typeface="+mj-lt"/>
              <a:buAutoNum type="arabicPeriod"/>
            </a:pPr>
            <a:r>
              <a:rPr lang="en-US" sz="4000" dirty="0" smtClean="0"/>
              <a:t>Can I apply for admission after the semester starts?</a:t>
            </a:r>
          </a:p>
          <a:p>
            <a:pPr lvl="1"/>
            <a:r>
              <a:rPr lang="en-US" sz="4000" dirty="0" smtClean="0"/>
              <a:t>No, you can only apply during the application period for Fall or Spring Semester.</a:t>
            </a:r>
          </a:p>
          <a:p>
            <a:pPr marL="514350" indent="-514350">
              <a:buFont typeface="+mj-lt"/>
              <a:buAutoNum type="arabicPeriod"/>
            </a:pPr>
            <a:r>
              <a:rPr lang="en-US" sz="4000" dirty="0" smtClean="0"/>
              <a:t>Can I just transfer my visa from visa-on-arrival/tourist visa to a student visa?</a:t>
            </a:r>
          </a:p>
          <a:p>
            <a:pPr lvl="1"/>
            <a:r>
              <a:rPr lang="en-US" sz="4000" dirty="0" smtClean="0"/>
              <a:t>No, you have to enter the Country on a </a:t>
            </a:r>
            <a:r>
              <a:rPr lang="en-US" sz="4000" b="1" dirty="0" smtClean="0">
                <a:solidFill>
                  <a:srgbClr val="FF0000"/>
                </a:solidFill>
              </a:rPr>
              <a:t>Resident Visa- Foreign Student</a:t>
            </a:r>
            <a:r>
              <a:rPr lang="en-US" sz="4000" dirty="0" smtClean="0"/>
              <a:t>. You then apply for an Alien Resident Card within 15 days.</a:t>
            </a:r>
          </a:p>
          <a:p>
            <a:pPr lvl="2"/>
            <a:r>
              <a:rPr lang="en-US" sz="4000" dirty="0">
                <a:hlinkClick r:id="rId2"/>
              </a:rPr>
              <a:t>http://</a:t>
            </a:r>
            <a:r>
              <a:rPr lang="en-US" sz="4000" dirty="0" smtClean="0">
                <a:hlinkClick r:id="rId2"/>
              </a:rPr>
              <a:t>buddhist.fgu.edu.tw/en/page301/page301_2</a:t>
            </a:r>
            <a:endParaRPr lang="en-US" sz="4000" dirty="0" smtClean="0"/>
          </a:p>
          <a:p>
            <a:pPr marL="514350" indent="-514350">
              <a:buFont typeface="+mj-lt"/>
              <a:buAutoNum type="arabicPeriod"/>
            </a:pPr>
            <a:r>
              <a:rPr lang="en-US" sz="4000" dirty="0" smtClean="0"/>
              <a:t>Can I claim the scholarship amount if I do not reside in the dormitory?</a:t>
            </a:r>
          </a:p>
          <a:p>
            <a:pPr lvl="1"/>
            <a:r>
              <a:rPr lang="en-US" sz="4000" dirty="0" smtClean="0"/>
              <a:t>No, you will </a:t>
            </a:r>
            <a:r>
              <a:rPr lang="en-US" sz="4000" dirty="0"/>
              <a:t>forgo the scholarship amount if you do not stay in the dormitory and participate in the communal activities.</a:t>
            </a:r>
            <a:endParaRPr lang="en-US" sz="4000" dirty="0" smtClean="0"/>
          </a:p>
          <a:p>
            <a:pPr marL="514350" indent="-514350">
              <a:buFont typeface="+mj-lt"/>
              <a:buAutoNum type="arabicPeriod"/>
            </a:pPr>
            <a:r>
              <a:rPr lang="en-US" sz="4000" dirty="0" smtClean="0"/>
              <a:t>Can I live outside the dormitory?</a:t>
            </a:r>
          </a:p>
          <a:p>
            <a:pPr lvl="1"/>
            <a:r>
              <a:rPr lang="en-US" sz="4000" dirty="0" smtClean="0"/>
              <a:t>Yes, you can live on alternate accommodations within campus and outside campus. You will however, forgo the scholarship amount if you do not stay in the dormitory.</a:t>
            </a:r>
          </a:p>
          <a:p>
            <a:pPr marL="514350" indent="-514350">
              <a:buFont typeface="+mj-lt"/>
              <a:buAutoNum type="arabicPeriod"/>
            </a:pPr>
            <a:r>
              <a:rPr lang="en-US" sz="4000" dirty="0" smtClean="0"/>
              <a:t>Can I carry USD/Euros or Pounds for all my expenses?</a:t>
            </a:r>
          </a:p>
          <a:p>
            <a:pPr lvl="1"/>
            <a:r>
              <a:rPr lang="en-US" sz="4000" dirty="0" smtClean="0"/>
              <a:t>Yes, you can carry USD/Euros or Pounds but all transactions are carried out in the local currency in TWD/NTD. So, you will have to exchange the USD, Euros and Pounds at the airport for carrying out your initial expenses. You can exchange the remainder of your currency at later points in time based on your needs from a local bank.</a:t>
            </a:r>
          </a:p>
          <a:p>
            <a:pPr marL="514350" indent="-514350">
              <a:buFont typeface="+mj-lt"/>
              <a:buAutoNum type="arabicPeriod"/>
            </a:pPr>
            <a:r>
              <a:rPr lang="en-US" sz="4000" dirty="0" smtClean="0"/>
              <a:t>Can I use an International Credit or Debit card for my expenses?</a:t>
            </a:r>
          </a:p>
          <a:p>
            <a:pPr lvl="1"/>
            <a:r>
              <a:rPr lang="en-US" sz="4000" dirty="0" smtClean="0"/>
              <a:t>No, you will have to carry out all your local financial transactions in cash (TWD/NTD).</a:t>
            </a:r>
          </a:p>
          <a:p>
            <a:pPr lvl="1"/>
            <a:r>
              <a:rPr lang="en-US" sz="4000" dirty="0" smtClean="0"/>
              <a:t>You can use your International Credit or Debit card to withdraw money at </a:t>
            </a:r>
            <a:r>
              <a:rPr lang="en-US" sz="4000" b="1" dirty="0" smtClean="0">
                <a:solidFill>
                  <a:srgbClr val="FF0000"/>
                </a:solidFill>
              </a:rPr>
              <a:t>select</a:t>
            </a:r>
            <a:r>
              <a:rPr lang="en-US" sz="4000" dirty="0" smtClean="0">
                <a:solidFill>
                  <a:srgbClr val="FF0000"/>
                </a:solidFill>
              </a:rPr>
              <a:t> </a:t>
            </a:r>
            <a:r>
              <a:rPr lang="en-US" sz="4000" dirty="0" smtClean="0"/>
              <a:t>outlets. Some International debit and credit cards charge you additional fees for withdrawal in foreign countries. Please check for maximum amounts you can withdraw in a day.</a:t>
            </a:r>
          </a:p>
          <a:p>
            <a:pPr marL="514350" indent="-514350">
              <a:buFont typeface="+mj-lt"/>
              <a:buAutoNum type="arabicPeriod"/>
            </a:pPr>
            <a:r>
              <a:rPr lang="en-US" sz="4000" dirty="0" smtClean="0"/>
              <a:t>Does it snow in Taiwan?</a:t>
            </a:r>
          </a:p>
          <a:p>
            <a:pPr lvl="1"/>
            <a:r>
              <a:rPr lang="en-US" sz="4000" dirty="0" smtClean="0"/>
              <a:t>No, it does not snow in Taiwan but the climate during winter is harsh, cold and wet. The temperatures can drop to below 10 degrees Celsius.</a:t>
            </a:r>
          </a:p>
          <a:p>
            <a:pPr lvl="1"/>
            <a:r>
              <a:rPr lang="en-US" sz="4000" dirty="0" smtClean="0"/>
              <a:t>Please check for the weather in </a:t>
            </a:r>
            <a:r>
              <a:rPr lang="en-US" sz="4000" dirty="0" err="1" smtClean="0"/>
              <a:t>Jiaoxi</a:t>
            </a:r>
            <a:r>
              <a:rPr lang="en-US" sz="4000" dirty="0" smtClean="0"/>
              <a:t>, </a:t>
            </a:r>
            <a:r>
              <a:rPr lang="en-US" sz="4000" dirty="0" err="1" smtClean="0"/>
              <a:t>Yilan</a:t>
            </a:r>
            <a:r>
              <a:rPr lang="en-US" sz="4000" dirty="0" smtClean="0"/>
              <a:t> county as the Tropic of Cancer runs through Taiwan and the southern part is quite hot throughout the year.</a:t>
            </a:r>
          </a:p>
          <a:p>
            <a:pPr marL="514350" indent="-514350">
              <a:buFont typeface="+mj-lt"/>
              <a:buAutoNum type="arabicPeriod"/>
            </a:pPr>
            <a:r>
              <a:rPr lang="en-US" sz="4000" dirty="0" smtClean="0"/>
              <a:t>Does it rain in Taiwan making it humid?</a:t>
            </a:r>
          </a:p>
          <a:p>
            <a:pPr lvl="1"/>
            <a:r>
              <a:rPr lang="en-US" sz="4000" dirty="0" smtClean="0"/>
              <a:t>There are two rainy seasons in Taiwan, one in May and the other in November. The humidity levels are high compared to many regions in the world. Most students buy or borrow a dehumidifier for their use.</a:t>
            </a:r>
          </a:p>
          <a:p>
            <a:pPr marL="514350" indent="-514350">
              <a:buFont typeface="+mj-lt"/>
              <a:buAutoNum type="arabicPeriod"/>
            </a:pPr>
            <a:r>
              <a:rPr lang="en-US" sz="4000" dirty="0" smtClean="0"/>
              <a:t>What is the voltage in Taiwan?</a:t>
            </a:r>
          </a:p>
          <a:p>
            <a:pPr lvl="1"/>
            <a:r>
              <a:rPr lang="en-US" sz="4000" dirty="0" smtClean="0"/>
              <a:t>The voltage is 110 volts. You will need a travel adapter and your personal appliances (hair dyer, table lamps, etc.) adaptable to the change in voltage or purchase these items locally.</a:t>
            </a:r>
          </a:p>
          <a:p>
            <a:pPr marL="571500" indent="-514350">
              <a:buFont typeface="+mj-lt"/>
              <a:buAutoNum type="arabicPeriod"/>
            </a:pPr>
            <a:r>
              <a:rPr lang="en-US" sz="4000" dirty="0" smtClean="0"/>
              <a:t>Do I bring my own  adaptor, extension cord and data cable?</a:t>
            </a:r>
            <a:endParaRPr lang="en-US" sz="4000" dirty="0"/>
          </a:p>
          <a:p>
            <a:pPr lvl="1"/>
            <a:r>
              <a:rPr lang="en-US" sz="4000" dirty="0" smtClean="0"/>
              <a:t>Yes, you will need to purchase or bring along a travel adaptor and an extension cord to enable use of multiple charging points.</a:t>
            </a:r>
          </a:p>
          <a:p>
            <a:pPr lvl="1"/>
            <a:r>
              <a:rPr lang="en-US" sz="4000" dirty="0" smtClean="0"/>
              <a:t>Yes, you will also need a data cable if you want to use the internet via LAN in the dorm room.</a:t>
            </a:r>
          </a:p>
          <a:p>
            <a:pPr marL="571500" indent="-514350">
              <a:buFont typeface="+mj-lt"/>
              <a:buAutoNum type="arabicPeriod"/>
            </a:pPr>
            <a:r>
              <a:rPr lang="en-US" sz="4000" dirty="0" smtClean="0"/>
              <a:t>What is my weekly spending on food and travel on weekends?</a:t>
            </a:r>
          </a:p>
          <a:p>
            <a:pPr lvl="1"/>
            <a:r>
              <a:rPr lang="en-US" sz="4000" dirty="0"/>
              <a:t>You will spend </a:t>
            </a:r>
            <a:r>
              <a:rPr lang="en-US" sz="4000" dirty="0" smtClean="0"/>
              <a:t>approximately NTD600 on six meals and about NTD 100 if you commute to </a:t>
            </a:r>
            <a:r>
              <a:rPr lang="en-US" sz="4000" dirty="0" err="1" smtClean="0"/>
              <a:t>Jiaoxi</a:t>
            </a:r>
            <a:r>
              <a:rPr lang="en-US" sz="4000" dirty="0" smtClean="0"/>
              <a:t>, </a:t>
            </a:r>
            <a:r>
              <a:rPr lang="en-US" sz="4000" dirty="0" err="1" smtClean="0"/>
              <a:t>Yilan</a:t>
            </a:r>
            <a:r>
              <a:rPr lang="en-US" sz="4000" dirty="0" smtClean="0"/>
              <a:t>, </a:t>
            </a:r>
            <a:r>
              <a:rPr lang="en-US" sz="4000" dirty="0" err="1" smtClean="0"/>
              <a:t>Luodong</a:t>
            </a:r>
            <a:r>
              <a:rPr lang="en-US" sz="4000" dirty="0" smtClean="0"/>
              <a:t> or nearby areas by train. A round-trip to Taipei will cost you about NTD 500 for commute alone plus food and entertainment costs.</a:t>
            </a:r>
          </a:p>
          <a:p>
            <a:pPr marL="571500" lvl="1" indent="-514350">
              <a:buFont typeface="+mj-lt"/>
              <a:buAutoNum type="arabicPeriod"/>
            </a:pPr>
            <a:endParaRPr lang="en-US" sz="3200" dirty="0"/>
          </a:p>
        </p:txBody>
      </p:sp>
    </p:spTree>
    <p:extLst>
      <p:ext uri="{BB962C8B-B14F-4D97-AF65-F5344CB8AC3E}">
        <p14:creationId xmlns:p14="http://schemas.microsoft.com/office/powerpoint/2010/main" val="16195903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910451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Dormitory</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If you wish to avail of the department scholarship, you </a:t>
            </a:r>
            <a:r>
              <a:rPr lang="en-US" sz="3400" b="1" u="sng" dirty="0" smtClean="0"/>
              <a:t>must</a:t>
            </a:r>
            <a:r>
              <a:rPr lang="en-US" sz="3400" dirty="0" smtClean="0"/>
              <a:t> reside in the dormitory and </a:t>
            </a:r>
            <a:r>
              <a:rPr lang="en-US" sz="3400" b="1" u="sng" dirty="0" smtClean="0"/>
              <a:t>complete</a:t>
            </a:r>
            <a:r>
              <a:rPr lang="en-US" sz="3400" dirty="0" smtClean="0"/>
              <a:t> the shared tasks.</a:t>
            </a:r>
          </a:p>
          <a:p>
            <a:r>
              <a:rPr lang="en-US" sz="3400" dirty="0" smtClean="0"/>
              <a:t>Shared tasks include:</a:t>
            </a:r>
          </a:p>
          <a:p>
            <a:pPr lvl="1"/>
            <a:r>
              <a:rPr lang="en-US" dirty="0" smtClean="0"/>
              <a:t>Cooking duties: 1.5 hours/once a week</a:t>
            </a:r>
          </a:p>
          <a:p>
            <a:pPr lvl="1"/>
            <a:r>
              <a:rPr lang="en-US" dirty="0" smtClean="0"/>
              <a:t>Serving </a:t>
            </a:r>
            <a:r>
              <a:rPr lang="en-US" dirty="0"/>
              <a:t>duties: 1.5 hours/</a:t>
            </a:r>
            <a:r>
              <a:rPr lang="en-US" dirty="0" smtClean="0"/>
              <a:t>once </a:t>
            </a:r>
            <a:r>
              <a:rPr lang="en-US" dirty="0"/>
              <a:t>a week</a:t>
            </a:r>
          </a:p>
          <a:p>
            <a:pPr lvl="1"/>
            <a:r>
              <a:rPr lang="en-US" dirty="0" smtClean="0"/>
              <a:t>Cleaning duties</a:t>
            </a:r>
            <a:r>
              <a:rPr lang="en-US" dirty="0"/>
              <a:t>: </a:t>
            </a:r>
            <a:r>
              <a:rPr lang="en-US" dirty="0" smtClean="0"/>
              <a:t>1 hour (approx.)/ a whole week, once a month</a:t>
            </a:r>
          </a:p>
          <a:p>
            <a:pPr lvl="1"/>
            <a:r>
              <a:rPr lang="en-US" dirty="0" smtClean="0"/>
              <a:t>Shrine Hall duties: 2 </a:t>
            </a:r>
            <a:r>
              <a:rPr lang="en-US" dirty="0"/>
              <a:t>hours/</a:t>
            </a:r>
            <a:r>
              <a:rPr lang="en-US" dirty="0" smtClean="0"/>
              <a:t>one week per semester</a:t>
            </a:r>
          </a:p>
          <a:p>
            <a:pPr lvl="1"/>
            <a:r>
              <a:rPr lang="en-US" dirty="0" smtClean="0"/>
              <a:t>Dining Hall Cleaning: 2.5 hours/one day per semester</a:t>
            </a:r>
          </a:p>
          <a:p>
            <a:pPr lvl="1"/>
            <a:r>
              <a:rPr lang="en-US" dirty="0" smtClean="0"/>
              <a:t>Kitchen </a:t>
            </a:r>
            <a:r>
              <a:rPr lang="en-US" dirty="0"/>
              <a:t>Cleaning: 2.5 </a:t>
            </a:r>
            <a:r>
              <a:rPr lang="en-US" dirty="0" smtClean="0"/>
              <a:t>hours/one </a:t>
            </a:r>
            <a:r>
              <a:rPr lang="en-US" dirty="0"/>
              <a:t>day per semester</a:t>
            </a:r>
          </a:p>
          <a:p>
            <a:pPr lvl="1"/>
            <a:r>
              <a:rPr lang="en-US" dirty="0" smtClean="0"/>
              <a:t>Patrol duty: 0.5 hour/one week per school term or year</a:t>
            </a:r>
          </a:p>
          <a:p>
            <a:pPr lvl="1"/>
            <a:r>
              <a:rPr lang="en-US" dirty="0" smtClean="0"/>
              <a:t>Semester-end/beginning Cleaning: </a:t>
            </a:r>
            <a:r>
              <a:rPr lang="en-US" dirty="0"/>
              <a:t>2.5 hours/one </a:t>
            </a:r>
            <a:r>
              <a:rPr lang="en-US" dirty="0" smtClean="0"/>
              <a:t>day per school year</a:t>
            </a:r>
          </a:p>
          <a:p>
            <a:r>
              <a:rPr lang="en-US" sz="3400" dirty="0"/>
              <a:t>When you register as a student of DBS, you will need to </a:t>
            </a:r>
            <a:r>
              <a:rPr lang="en-US" sz="3400" dirty="0" smtClean="0"/>
              <a:t>enroll </a:t>
            </a:r>
            <a:r>
              <a:rPr lang="en-US" sz="3400" dirty="0"/>
              <a:t>for the dorm as well.</a:t>
            </a:r>
          </a:p>
        </p:txBody>
      </p:sp>
      <p:sp>
        <p:nvSpPr>
          <p:cNvPr id="4" name="TextBox 3"/>
          <p:cNvSpPr txBox="1"/>
          <p:nvPr/>
        </p:nvSpPr>
        <p:spPr>
          <a:xfrm>
            <a:off x="304800" y="6019800"/>
            <a:ext cx="8610600" cy="369332"/>
          </a:xfrm>
          <a:prstGeom prst="rect">
            <a:avLst/>
          </a:prstGeom>
          <a:noFill/>
        </p:spPr>
        <p:txBody>
          <a:bodyPr wrap="square" rtlCol="0">
            <a:spAutoFit/>
          </a:bodyPr>
          <a:lstStyle/>
          <a:p>
            <a:r>
              <a:rPr lang="en-US" dirty="0" smtClean="0">
                <a:solidFill>
                  <a:srgbClr val="FF0000"/>
                </a:solidFill>
              </a:rPr>
              <a:t>** This is an indicative and not exhaustive list. The list may change from time to time.</a:t>
            </a:r>
            <a:endParaRPr lang="en-US" dirty="0">
              <a:solidFill>
                <a:srgbClr val="FF0000"/>
              </a:solidFill>
            </a:endParaRPr>
          </a:p>
        </p:txBody>
      </p:sp>
      <p:sp>
        <p:nvSpPr>
          <p:cNvPr id="5" name="TextBox 4"/>
          <p:cNvSpPr txBox="1"/>
          <p:nvPr/>
        </p:nvSpPr>
        <p:spPr>
          <a:xfrm>
            <a:off x="304800" y="6248400"/>
            <a:ext cx="8610600" cy="646331"/>
          </a:xfrm>
          <a:prstGeom prst="rect">
            <a:avLst/>
          </a:prstGeom>
          <a:noFill/>
        </p:spPr>
        <p:txBody>
          <a:bodyPr wrap="square" rtlCol="0">
            <a:spAutoFit/>
          </a:bodyPr>
          <a:lstStyle/>
          <a:p>
            <a:r>
              <a:rPr lang="en-US" dirty="0" smtClean="0"/>
              <a:t>** The process mentioned here is for </a:t>
            </a:r>
            <a:r>
              <a:rPr lang="en-US" dirty="0" smtClean="0"/>
              <a:t>the female </a:t>
            </a:r>
            <a:r>
              <a:rPr lang="en-US" dirty="0" smtClean="0"/>
              <a:t>dormitory. </a:t>
            </a:r>
            <a:r>
              <a:rPr lang="en-US" dirty="0" smtClean="0"/>
              <a:t>There is a similar schedule for the male dormitory.</a:t>
            </a:r>
            <a:endParaRPr lang="en-US" dirty="0"/>
          </a:p>
        </p:txBody>
      </p:sp>
    </p:spTree>
    <p:extLst>
      <p:ext uri="{BB962C8B-B14F-4D97-AF65-F5344CB8AC3E}">
        <p14:creationId xmlns:p14="http://schemas.microsoft.com/office/powerpoint/2010/main" val="3849642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Dormitory Off-duty Days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dormitory and associated perks and works will be off for three weeks every semester:</a:t>
            </a:r>
          </a:p>
          <a:p>
            <a:pPr lvl="1"/>
            <a:r>
              <a:rPr lang="en-US" dirty="0" smtClean="0"/>
              <a:t>The first week when everyone is settling in.</a:t>
            </a:r>
          </a:p>
          <a:p>
            <a:pPr lvl="1"/>
            <a:r>
              <a:rPr lang="en-US" dirty="0" smtClean="0"/>
              <a:t>The mid-term exam week when everyone is going crazy with studies and submission.</a:t>
            </a:r>
          </a:p>
          <a:p>
            <a:pPr lvl="1"/>
            <a:r>
              <a:rPr lang="en-US" dirty="0" smtClean="0"/>
              <a:t>The end-term exam week when it is a repeat of craziness of mid-term exam week.</a:t>
            </a:r>
          </a:p>
          <a:p>
            <a:pPr lvl="2"/>
            <a:r>
              <a:rPr lang="en-US" dirty="0" smtClean="0"/>
              <a:t>There </a:t>
            </a:r>
            <a:r>
              <a:rPr lang="en-US" b="1" i="1" dirty="0" smtClean="0"/>
              <a:t>may be</a:t>
            </a:r>
            <a:r>
              <a:rPr lang="en-US" dirty="0" smtClean="0"/>
              <a:t> an additional week of cleaning, packing up and moving dorm rooms.</a:t>
            </a:r>
          </a:p>
          <a:p>
            <a:r>
              <a:rPr lang="en-US" dirty="0" smtClean="0"/>
              <a:t>During these days, there will be a temporary halt on dorm food and dorm duties.</a:t>
            </a:r>
          </a:p>
          <a:p>
            <a:r>
              <a:rPr lang="en-US" dirty="0" smtClean="0"/>
              <a:t>You will need to </a:t>
            </a:r>
            <a:r>
              <a:rPr lang="en-US" b="1" dirty="0" smtClean="0"/>
              <a:t>provide for your own food </a:t>
            </a:r>
            <a:r>
              <a:rPr lang="en-US" dirty="0" smtClean="0"/>
              <a:t>during these </a:t>
            </a:r>
            <a:r>
              <a:rPr lang="en-US" b="1" dirty="0"/>
              <a:t>(minimum) three weeks</a:t>
            </a:r>
            <a:r>
              <a:rPr lang="en-US" dirty="0" smtClean="0"/>
              <a:t>.</a:t>
            </a:r>
          </a:p>
          <a:p>
            <a:pPr lvl="1"/>
            <a:r>
              <a:rPr lang="en-US" dirty="0" smtClean="0"/>
              <a:t>There may be </a:t>
            </a:r>
            <a:r>
              <a:rPr lang="en-US" dirty="0" smtClean="0"/>
              <a:t>additional public holidays or weeks </a:t>
            </a:r>
            <a:r>
              <a:rPr lang="en-US" dirty="0" smtClean="0"/>
              <a:t>of fun and departmental activities during which the chores and prayer services are halted.</a:t>
            </a:r>
            <a:endParaRPr lang="en-US" dirty="0"/>
          </a:p>
        </p:txBody>
      </p:sp>
    </p:spTree>
    <p:extLst>
      <p:ext uri="{BB962C8B-B14F-4D97-AF65-F5344CB8AC3E}">
        <p14:creationId xmlns:p14="http://schemas.microsoft.com/office/powerpoint/2010/main" val="3225474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Scholarship and expenses</a:t>
            </a:r>
            <a:endParaRPr lang="en-US" dirty="0"/>
          </a:p>
        </p:txBody>
      </p:sp>
      <p:sp>
        <p:nvSpPr>
          <p:cNvPr id="7" name="Text Placeholder 6"/>
          <p:cNvSpPr>
            <a:spLocks noGrp="1"/>
          </p:cNvSpPr>
          <p:nvPr>
            <p:ph type="body" idx="1"/>
          </p:nvPr>
        </p:nvSpPr>
        <p:spPr/>
        <p:txBody>
          <a:bodyPr/>
          <a:lstStyle/>
          <a:p>
            <a:r>
              <a:rPr lang="en-US" dirty="0" smtClean="0"/>
              <a:t>This section details the information about expenses and scholarships before you apply or arrive at FGU.</a:t>
            </a:r>
            <a:endParaRPr lang="en-US" dirty="0"/>
          </a:p>
        </p:txBody>
      </p:sp>
    </p:spTree>
    <p:extLst>
      <p:ext uri="{BB962C8B-B14F-4D97-AF65-F5344CB8AC3E}">
        <p14:creationId xmlns:p14="http://schemas.microsoft.com/office/powerpoint/2010/main" val="2049200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Taiwan Government Scholarship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smtClean="0">
                <a:hlinkClick r:id="rId2"/>
              </a:rPr>
              <a:t>Taiwan Ministry of Education</a:t>
            </a:r>
            <a:r>
              <a:rPr lang="en-US" dirty="0" smtClean="0"/>
              <a:t> provides different types of scholarship for foreign studies studying in Taiwan.</a:t>
            </a:r>
          </a:p>
          <a:p>
            <a:pPr lvl="1"/>
            <a:r>
              <a:rPr lang="en-US" dirty="0" smtClean="0"/>
              <a:t>Please view this </a:t>
            </a:r>
            <a:r>
              <a:rPr lang="en-US" dirty="0" smtClean="0">
                <a:hlinkClick r:id="rId3"/>
              </a:rPr>
              <a:t>link</a:t>
            </a:r>
            <a:r>
              <a:rPr lang="en-US" dirty="0" smtClean="0"/>
              <a:t> for details on the differences in the two scholarships.</a:t>
            </a:r>
          </a:p>
          <a:p>
            <a:r>
              <a:rPr lang="en-US" dirty="0" smtClean="0"/>
              <a:t>For details on the </a:t>
            </a:r>
            <a:r>
              <a:rPr lang="en-US" dirty="0" smtClean="0">
                <a:hlinkClick r:id="rId4"/>
              </a:rPr>
              <a:t>MOFA</a:t>
            </a:r>
            <a:r>
              <a:rPr lang="en-US" dirty="0" smtClean="0"/>
              <a:t> scholarship, click on the hyperlink.</a:t>
            </a:r>
          </a:p>
          <a:p>
            <a:r>
              <a:rPr lang="en-US" dirty="0" smtClean="0"/>
              <a:t>For details on the </a:t>
            </a:r>
            <a:r>
              <a:rPr lang="en-US" dirty="0" smtClean="0">
                <a:hlinkClick r:id="rId5"/>
              </a:rPr>
              <a:t>MOE</a:t>
            </a:r>
            <a:r>
              <a:rPr lang="en-US" dirty="0" smtClean="0"/>
              <a:t> scholarship, click on the hyperlink.</a:t>
            </a:r>
          </a:p>
          <a:p>
            <a:r>
              <a:rPr lang="en-US" dirty="0" smtClean="0"/>
              <a:t>Other scholarships:</a:t>
            </a:r>
          </a:p>
          <a:p>
            <a:pPr lvl="1"/>
            <a:r>
              <a:rPr lang="en-US" dirty="0" smtClean="0"/>
              <a:t>For details on the </a:t>
            </a:r>
            <a:r>
              <a:rPr lang="en-US" dirty="0" smtClean="0">
                <a:hlinkClick r:id="rId6"/>
              </a:rPr>
              <a:t>ICDF</a:t>
            </a:r>
            <a:r>
              <a:rPr lang="en-US" dirty="0" smtClean="0"/>
              <a:t> scholarship, click on the hyperlink</a:t>
            </a:r>
            <a:r>
              <a:rPr lang="en-US" dirty="0" smtClean="0"/>
              <a:t>.</a:t>
            </a:r>
          </a:p>
          <a:p>
            <a:pPr lvl="1"/>
            <a:r>
              <a:rPr lang="en-US" dirty="0" smtClean="0"/>
              <a:t>For details on the </a:t>
            </a:r>
            <a:r>
              <a:rPr lang="en-US" dirty="0" smtClean="0">
                <a:hlinkClick r:id="rId7"/>
              </a:rPr>
              <a:t>TAFS</a:t>
            </a:r>
            <a:r>
              <a:rPr lang="en-US" dirty="0" smtClean="0"/>
              <a:t> scholarship, click on the hyperlink.</a:t>
            </a:r>
            <a:endParaRPr lang="en-US" dirty="0" smtClean="0"/>
          </a:p>
          <a:p>
            <a:r>
              <a:rPr lang="en-US" dirty="0" smtClean="0"/>
              <a:t>There are other cash prizes awarded by DBS as well as other Buddhist institutions in Taiwan; please check with the department </a:t>
            </a:r>
            <a:r>
              <a:rPr lang="en-US" b="1" i="1" u="sng" dirty="0" smtClean="0"/>
              <a:t>after</a:t>
            </a:r>
            <a:r>
              <a:rPr lang="en-US" b="1" i="1" dirty="0" smtClean="0"/>
              <a:t> you enroll for the program at DBS</a:t>
            </a:r>
            <a:r>
              <a:rPr lang="en-US" dirty="0" smtClean="0"/>
              <a:t>.</a:t>
            </a:r>
          </a:p>
          <a:p>
            <a:r>
              <a:rPr lang="en-US" i="1" dirty="0" smtClean="0"/>
              <a:t>Note:</a:t>
            </a:r>
            <a:r>
              <a:rPr lang="en-US" dirty="0" smtClean="0"/>
              <a:t> You CANNOT apply for the Taiwan Government Scholarship after you enroll </a:t>
            </a:r>
            <a:r>
              <a:rPr lang="en-US" dirty="0"/>
              <a:t>for </a:t>
            </a:r>
            <a:r>
              <a:rPr lang="en-US" dirty="0" smtClean="0"/>
              <a:t>or, while you pursue your degree program.</a:t>
            </a:r>
          </a:p>
        </p:txBody>
      </p:sp>
    </p:spTree>
    <p:extLst>
      <p:ext uri="{BB962C8B-B14F-4D97-AF65-F5344CB8AC3E}">
        <p14:creationId xmlns:p14="http://schemas.microsoft.com/office/powerpoint/2010/main" val="4191554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7831</Words>
  <Application>Microsoft Office PowerPoint</Application>
  <PresentationFormat>On-screen Show (4:3)</PresentationFormat>
  <Paragraphs>539</Paragraphs>
  <Slides>56</Slides>
  <Notes>4</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Department of Buddhist Studies (DBS)</vt:lpstr>
      <vt:lpstr>Before Application and Arrival</vt:lpstr>
      <vt:lpstr>Degrees offered in DBS, FGU</vt:lpstr>
      <vt:lpstr>Application to DBS, FGU</vt:lpstr>
      <vt:lpstr>Chinese Language Skills</vt:lpstr>
      <vt:lpstr>Dormitory</vt:lpstr>
      <vt:lpstr>Dormitory Off-duty Days</vt:lpstr>
      <vt:lpstr>Scholarship and expenses</vt:lpstr>
      <vt:lpstr>Taiwan Government Scholarship</vt:lpstr>
      <vt:lpstr>Taiwan Government Scholarship – Additional Information</vt:lpstr>
      <vt:lpstr>FGUniversity-DepartmentBS Scholarship</vt:lpstr>
      <vt:lpstr>Additional Living Expenses – outside DBS Dormitory</vt:lpstr>
      <vt:lpstr>Additional Living Expenses – One-time</vt:lpstr>
      <vt:lpstr>Additional Living Expenses – Recurring</vt:lpstr>
      <vt:lpstr>Additional Living Expenses – Weekends</vt:lpstr>
      <vt:lpstr>Additional Living Expenses – Vacations</vt:lpstr>
      <vt:lpstr>Applying for Taiwan VISA: resident foreign student</vt:lpstr>
      <vt:lpstr>Educational Documents in Home Country for Admit, Scholarship &amp; Visa</vt:lpstr>
      <vt:lpstr>Health Check-up in Home Country for Resident Visa</vt:lpstr>
      <vt:lpstr>Steps for Authentication of Documents by Taiwanese Embassy Officials</vt:lpstr>
      <vt:lpstr>Financial Statement for Visa only</vt:lpstr>
      <vt:lpstr>Resident Visa – Foreign Student</vt:lpstr>
      <vt:lpstr>Upon Arrival in Taiwan</vt:lpstr>
      <vt:lpstr>Arrival and Reception</vt:lpstr>
      <vt:lpstr>Currency Exchange</vt:lpstr>
      <vt:lpstr>Taiwanese Mobile Plan (optional)</vt:lpstr>
      <vt:lpstr>Upon Arrival at the school</vt:lpstr>
      <vt:lpstr>Getting Around School Campus</vt:lpstr>
      <vt:lpstr>Monetary Payments</vt:lpstr>
      <vt:lpstr>FGU-DBS Student ID</vt:lpstr>
      <vt:lpstr>Health Check-up in Taiwan for National Health Insurance and School Insurance</vt:lpstr>
      <vt:lpstr>Alien Resident Certificate (ARC)</vt:lpstr>
      <vt:lpstr>ARC – Extension</vt:lpstr>
      <vt:lpstr>Taiwan Cooperative Bank- Account</vt:lpstr>
      <vt:lpstr>Facilities on-Campus: Eateries &amp; Essentials</vt:lpstr>
      <vt:lpstr>Facilities on-Campus: Eateries &amp; Essentials in tabular format</vt:lpstr>
      <vt:lpstr>Facilities on-Campus: Post</vt:lpstr>
      <vt:lpstr>Facilities on-Campus: Banking &amp; ATM</vt:lpstr>
      <vt:lpstr>Facilities on-Campus: Library</vt:lpstr>
      <vt:lpstr>Part-time jobs (without Work Permit)</vt:lpstr>
      <vt:lpstr>Work Permit for Foreign Overseas and Ethnic Chinese Students in Taiwan</vt:lpstr>
      <vt:lpstr>A Typical Day at DBS Dormitory</vt:lpstr>
      <vt:lpstr>Quitting your Studies</vt:lpstr>
      <vt:lpstr>Graduate Studies at FGU</vt:lpstr>
      <vt:lpstr>Enrollment and Course Selection – Online Process</vt:lpstr>
      <vt:lpstr>Course Selection -  Online Process</vt:lpstr>
      <vt:lpstr>Course Selection and Results</vt:lpstr>
      <vt:lpstr>Transcripts</vt:lpstr>
      <vt:lpstr>Course Credits</vt:lpstr>
      <vt:lpstr>Set of Mandatory Course Credits</vt:lpstr>
      <vt:lpstr>Set of Required Course Credits</vt:lpstr>
      <vt:lpstr>Course Credits – Caution!!</vt:lpstr>
      <vt:lpstr>Chinese Language Skills - Continued</vt:lpstr>
      <vt:lpstr>FAQs</vt:lpstr>
      <vt:lpstr>FAQs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Buddhist Studies</dc:title>
  <dc:creator>fgu</dc:creator>
  <cp:lastModifiedBy>fgu</cp:lastModifiedBy>
  <cp:revision>1023</cp:revision>
  <dcterms:created xsi:type="dcterms:W3CDTF">2018-03-05T03:28:48Z</dcterms:created>
  <dcterms:modified xsi:type="dcterms:W3CDTF">2018-10-10T20:22:54Z</dcterms:modified>
</cp:coreProperties>
</file>